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91" r:id="rId3"/>
    <p:sldMasterId id="2147483711" r:id="rId4"/>
    <p:sldMasterId id="2147483737" r:id="rId5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71" r:id="rId10"/>
    <p:sldId id="272" r:id="rId11"/>
    <p:sldId id="273" r:id="rId12"/>
    <p:sldId id="267" r:id="rId13"/>
    <p:sldId id="268" r:id="rId14"/>
    <p:sldId id="270" r:id="rId15"/>
    <p:sldId id="266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78C6A7-86E3-422E-8246-FE8988167669}">
          <p14:sldIdLst>
            <p14:sldId id="256"/>
            <p14:sldId id="257"/>
            <p14:sldId id="258"/>
            <p14:sldId id="259"/>
            <p14:sldId id="271"/>
            <p14:sldId id="272"/>
            <p14:sldId id="273"/>
            <p14:sldId id="267"/>
            <p14:sldId id="268"/>
            <p14:sldId id="270"/>
            <p14:sldId id="266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16" autoAdjust="0"/>
  </p:normalViewPr>
  <p:slideViewPr>
    <p:cSldViewPr snapToGrid="0">
      <p:cViewPr varScale="1">
        <p:scale>
          <a:sx n="82" d="100"/>
          <a:sy n="82" d="100"/>
        </p:scale>
        <p:origin x="30" y="10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520FE-A788-4722-8FD5-88A852864A0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3DA1-6FA1-4F94-995D-737328E1D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7/23/2017 9:02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72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83C9CD-37C6-4B53-B210-CC8F66F9049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7/23/2017 9:01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514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E3DA1-6FA1-4F94-995D-737328E1D1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D59A9-FD33-4E4E-A24D-7E7507A87A4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0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FE40D-E08A-464F-96D6-CEB0B2DD69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0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FE40D-E08A-464F-96D6-CEB0B2DD69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96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7/23/2017 9:01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7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emf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65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74661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713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96850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319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110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65842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6964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8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2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0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65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21087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1" y="4344989"/>
            <a:ext cx="10242552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807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1905001"/>
            <a:ext cx="9390944" cy="1523494"/>
          </a:xfrm>
        </p:spPr>
        <p:txBody>
          <a:bodyPr anchor="t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150" dirty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343400"/>
            <a:ext cx="4572000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Tx/>
              <a:buNone/>
              <a:defRPr lang="en-US" sz="3200" kern="12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30516" y="22860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998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>
                        <a:alpha val="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Segoe UI" pitchFamily="34" charset="0"/>
                <a:ea typeface="+mn-ea"/>
                <a:cs typeface="+mn-cs"/>
              </a:defRPr>
            </a:lvl1pPr>
          </a:lstStyle>
          <a:p>
            <a:pPr marL="0" lvl="0" indent="0" algn="r" defTabSz="914188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 typeface="Arial" pitchFamily="34" charset="0"/>
              <a:buNone/>
            </a:pPr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8128660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1"/>
            <a:ext cx="11176000" cy="666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447800"/>
            <a:ext cx="11176000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32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47800"/>
            <a:ext cx="11176000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MSconfidenti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734562" y="6477000"/>
            <a:ext cx="272287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77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5486400" cy="1742026"/>
          </a:xfrm>
        </p:spPr>
        <p:txBody>
          <a:bodyPr/>
          <a:lstStyle>
            <a:lvl1pPr marL="339911" indent="-339911">
              <a:lnSpc>
                <a:spcPct val="90000"/>
              </a:lnSpc>
              <a:defRPr sz="2800"/>
            </a:lvl1pPr>
            <a:lvl2pPr marL="673208" indent="-325362">
              <a:lnSpc>
                <a:spcPct val="90000"/>
              </a:lnSpc>
              <a:defRPr sz="2400"/>
            </a:lvl2pPr>
            <a:lvl3pPr marL="953602" indent="-288329">
              <a:lnSpc>
                <a:spcPct val="90000"/>
              </a:lnSpc>
              <a:defRPr sz="2000"/>
            </a:lvl3pPr>
            <a:lvl4pPr marL="1227383" indent="-273780">
              <a:lnSpc>
                <a:spcPct val="90000"/>
              </a:lnSpc>
              <a:defRPr sz="1800"/>
            </a:lvl4pPr>
            <a:lvl5pPr marL="1515710" indent="-28039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486400" cy="1742026"/>
          </a:xfrm>
        </p:spPr>
        <p:txBody>
          <a:bodyPr/>
          <a:lstStyle>
            <a:lvl1pPr marL="347847" indent="-347847">
              <a:lnSpc>
                <a:spcPct val="90000"/>
              </a:lnSpc>
              <a:defRPr sz="2800"/>
            </a:lvl1pPr>
            <a:lvl2pPr marL="673208" indent="-339911">
              <a:lnSpc>
                <a:spcPct val="90000"/>
              </a:lnSpc>
              <a:defRPr sz="2400"/>
            </a:lvl2pPr>
            <a:lvl3pPr marL="961537" indent="-302877">
              <a:lnSpc>
                <a:spcPct val="90000"/>
              </a:lnSpc>
              <a:defRPr sz="2000"/>
            </a:lvl3pPr>
            <a:lvl4pPr marL="1227383" indent="-265845">
              <a:lnSpc>
                <a:spcPct val="90000"/>
              </a:lnSpc>
              <a:defRPr sz="1800"/>
            </a:lvl4pPr>
            <a:lvl5pPr marL="1515710" indent="-273780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020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94018"/>
            <a:ext cx="5486400" cy="34628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94" indent="0">
              <a:buNone/>
              <a:defRPr sz="2000" b="1"/>
            </a:lvl2pPr>
            <a:lvl3pPr marL="914188" indent="0">
              <a:buNone/>
              <a:defRPr sz="1800" b="1"/>
            </a:lvl3pPr>
            <a:lvl4pPr marL="1371282" indent="0">
              <a:buNone/>
              <a:defRPr sz="1600" b="1"/>
            </a:lvl4pPr>
            <a:lvl5pPr marL="1828376" indent="0">
              <a:buNone/>
              <a:defRPr sz="1600" b="1"/>
            </a:lvl5pPr>
            <a:lvl6pPr marL="2285470" indent="0">
              <a:buNone/>
              <a:defRPr sz="1600" b="1"/>
            </a:lvl6pPr>
            <a:lvl7pPr marL="2742563" indent="0">
              <a:buNone/>
              <a:defRPr sz="1600" b="1"/>
            </a:lvl7pPr>
            <a:lvl8pPr marL="3199657" indent="0">
              <a:buNone/>
              <a:defRPr sz="1600" b="1"/>
            </a:lvl8pPr>
            <a:lvl9pPr marL="36567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272656"/>
            <a:ext cx="5486400" cy="1537344"/>
          </a:xfrm>
        </p:spPr>
        <p:txBody>
          <a:bodyPr/>
          <a:lstStyle>
            <a:lvl1pPr marL="281716" indent="-281716">
              <a:defRPr sz="2300"/>
            </a:lvl1pPr>
            <a:lvl2pPr marL="562110" indent="-265845">
              <a:defRPr sz="2000"/>
            </a:lvl2pPr>
            <a:lvl3pPr marL="813406" indent="-243360">
              <a:defRPr sz="1800"/>
            </a:lvl3pPr>
            <a:lvl4pPr marL="1050152" indent="-228812">
              <a:defRPr sz="1700"/>
            </a:lvl4pPr>
            <a:lvl5pPr marL="1278964" indent="-206328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1" y="1794018"/>
            <a:ext cx="5489359" cy="34628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94" indent="0">
              <a:buNone/>
              <a:defRPr sz="2000" b="1"/>
            </a:lvl2pPr>
            <a:lvl3pPr marL="914188" indent="0">
              <a:buNone/>
              <a:defRPr sz="1800" b="1"/>
            </a:lvl3pPr>
            <a:lvl4pPr marL="1371282" indent="0">
              <a:buNone/>
              <a:defRPr sz="1600" b="1"/>
            </a:lvl4pPr>
            <a:lvl5pPr marL="1828376" indent="0">
              <a:buNone/>
              <a:defRPr sz="1600" b="1"/>
            </a:lvl5pPr>
            <a:lvl6pPr marL="2285470" indent="0">
              <a:buNone/>
              <a:defRPr sz="1600" b="1"/>
            </a:lvl6pPr>
            <a:lvl7pPr marL="2742563" indent="0">
              <a:buNone/>
              <a:defRPr sz="1600" b="1"/>
            </a:lvl7pPr>
            <a:lvl8pPr marL="3199657" indent="0">
              <a:buNone/>
              <a:defRPr sz="1600" b="1"/>
            </a:lvl8pPr>
            <a:lvl9pPr marL="36567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272656"/>
            <a:ext cx="5490632" cy="1537344"/>
          </a:xfrm>
        </p:spPr>
        <p:txBody>
          <a:bodyPr/>
          <a:lstStyle>
            <a:lvl1pPr marL="296264" indent="-296264">
              <a:defRPr sz="2300"/>
            </a:lvl1pPr>
            <a:lvl2pPr marL="570045" indent="-273780">
              <a:defRPr sz="2000"/>
            </a:lvl2pPr>
            <a:lvl3pPr marL="821341" indent="-244683">
              <a:defRPr sz="1800"/>
            </a:lvl3pPr>
            <a:lvl4pPr marL="1050152" indent="-236747">
              <a:defRPr sz="1700"/>
            </a:lvl4pPr>
            <a:lvl5pPr marL="1278964" indent="-220876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7997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133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3403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ltGray"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0443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amer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Please Be Courteous!</a:t>
            </a:r>
          </a:p>
        </p:txBody>
      </p:sp>
      <p:pic>
        <p:nvPicPr>
          <p:cNvPr id="5" name="Picture 5" descr="C:\Users\monical\Desktop\ADMIN\DVD_ART34\Artwork_Imagery\Icons - Illustrations\_WINDOWS VISTA ICONS\Cell mobile smart phone smartphone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4673601" y="1942606"/>
            <a:ext cx="2388262" cy="179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monical\Desktop\ADMIN\DVD_ART34\Artwork_Imagery\Icons - Illustrations\_WINDOWS SERVER ICONS\Symbols\X don't no not okay approved bad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27664" y="2354722"/>
            <a:ext cx="1260204" cy="85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"/>
          <p:cNvSpPr>
            <a:spLocks noChangeArrowheads="1"/>
          </p:cNvSpPr>
          <p:nvPr userDrawn="1"/>
        </p:nvSpPr>
        <p:spPr bwMode="auto">
          <a:xfrm>
            <a:off x="976566" y="4952636"/>
            <a:ext cx="10238869" cy="144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3" rIns="91427" bIns="45713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Please be courteous to your fellow attendees</a:t>
            </a:r>
          </a:p>
          <a:p>
            <a:pPr marL="0" marR="0" lvl="0" indent="0" algn="ctr" defTabSz="91422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and</a:t>
            </a:r>
          </a:p>
          <a:p>
            <a:pPr marL="0" marR="0" lvl="0" indent="0" algn="ctr" defTabSz="91422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set your phones to vibrate or silent mode!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 </a:t>
            </a:r>
            <a:br>
              <a:rPr kumimoji="0" lang="en-US" sz="180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</a:br>
            <a:endParaRPr kumimoji="0" lang="en-US" sz="1800" b="0" i="1" u="sng" strike="noStrike" kern="1200" cap="none" normalizeH="0" baseline="0" dirty="0">
              <a:ln>
                <a:noFill/>
              </a:ln>
              <a:gradFill>
                <a:gsLst>
                  <a:gs pos="0">
                    <a:schemeClr val="tx2"/>
                  </a:gs>
                  <a:gs pos="50000">
                    <a:schemeClr val="tx2"/>
                  </a:gs>
                </a:gsLst>
                <a:lin ang="5400000" scaled="0"/>
              </a:gradFill>
              <a:effectLst/>
              <a:latin typeface="+mn-lt"/>
              <a:ea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52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65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6104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42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0153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77089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6049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9827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2085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1491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0620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73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9415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6686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502704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497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28443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82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5" y="3266817"/>
            <a:ext cx="2376178" cy="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029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953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 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14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52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7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276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3249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324438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0453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16578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8284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30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57134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2852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635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22" indent="-228722">
              <a:defRPr sz="5881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77741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051440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94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9621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763530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3500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6"/>
            <a:ext cx="5378548" cy="899665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1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595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9045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4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165" r="9710" b="9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5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9939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1"/>
            <a:ext cx="11356757" cy="21878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233589423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2"/>
            <a:ext cx="11653523" cy="2187843"/>
          </a:xfrm>
        </p:spPr>
        <p:txBody>
          <a:bodyPr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196110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897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47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3358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6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3781899" cy="6280621"/>
          </a:xfrm>
        </p:spPr>
        <p:txBody>
          <a:bodyPr anchor="ctr"/>
          <a:lstStyle>
            <a:lvl1pPr>
              <a:defRPr sz="5398" spc="-1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318143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0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968468"/>
      </p:ext>
    </p:extLst>
  </p:cSld>
  <p:clrMapOvr>
    <a:masterClrMapping/>
  </p:clrMapOvr>
  <p:transition spd="slow">
    <p:push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5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7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675909FA-3F91-0646-A6A8-60C236B905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645973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3165" fontAlgn="base">
              <a:spcBef>
                <a:spcPct val="0"/>
              </a:spcBef>
              <a:spcAft>
                <a:spcPct val="0"/>
              </a:spcAft>
            </a:pPr>
            <a:fld id="{83758903-653A-7442-ACA2-36E6579F0BEB}" type="slidenum">
              <a:rPr lang="en-US" smtClean="0">
                <a:ea typeface="ＭＳ Ｐゴシック" charset="0"/>
              </a:rPr>
              <a:pPr defTabSz="91316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9240" y="1295021"/>
            <a:ext cx="11653523" cy="49574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7664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050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139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28601"/>
            <a:ext cx="11176000" cy="6663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47800"/>
            <a:ext cx="11176000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6629423"/>
            <a:ext cx="12192000" cy="24443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chemeClr val="tx1"/>
                </a:solidFill>
                <a:latin typeface="+mj-lt"/>
              </a:rPr>
              <a:t>          Tulsa</a:t>
            </a: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+mj-lt"/>
              </a:rPr>
              <a:t>TechFest 2017              |                Fri, Jul 21</a:t>
            </a:r>
            <a:r>
              <a:rPr lang="en-US" sz="1000" b="1" baseline="30000" dirty="0">
                <a:solidFill>
                  <a:schemeClr val="tx1"/>
                </a:solidFill>
                <a:latin typeface="+mj-lt"/>
              </a:rPr>
              <a:t>st</a:t>
            </a:r>
            <a:r>
              <a:rPr lang="en-US" sz="1000" b="1" dirty="0">
                <a:solidFill>
                  <a:schemeClr val="tx1"/>
                </a:solidFill>
                <a:latin typeface="+mj-lt"/>
              </a:rPr>
              <a:t>, 2017              |                OSU - Tulsa                |          83+ Speakers, 25+ Tracks &amp; 100+</a:t>
            </a: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Sessions!</a:t>
            </a:r>
            <a:r>
              <a:rPr lang="en-US" sz="1000" b="1" dirty="0">
                <a:solidFill>
                  <a:schemeClr val="tx1"/>
                </a:solidFill>
                <a:latin typeface="+mj-lt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58442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286" indent="-460286" algn="l" defTabSz="914188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499" indent="-395212" algn="l" defTabSz="914188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2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646" indent="-403147" algn="l" defTabSz="914188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2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655" indent="-346009" algn="l" defTabSz="914188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140" indent="-336485" algn="l" defTabSz="914188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9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5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4" y="1189182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7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02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70" y="6437747"/>
            <a:ext cx="555597" cy="133860"/>
          </a:xfrm>
          <a:prstGeom prst="rect">
            <a:avLst/>
          </a:prstGeom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82">
                <a:solidFill>
                  <a:srgbClr val="505050"/>
                </a:solidFill>
              </a:defRPr>
            </a:lvl1pPr>
          </a:lstStyle>
          <a:p>
            <a:pPr defTabSz="913165" fontAlgn="base">
              <a:spcBef>
                <a:spcPct val="0"/>
              </a:spcBef>
              <a:spcAft>
                <a:spcPct val="0"/>
              </a:spcAft>
            </a:pPr>
            <a:fld id="{83758903-653A-7442-ACA2-36E6579F0BEB}" type="slidenum">
              <a:rPr lang="en-US" smtClean="0">
                <a:ea typeface="ＭＳ Ｐゴシック" charset="0"/>
              </a:rPr>
              <a:pPr defTabSz="91316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78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>
    <p:fade/>
  </p:transition>
  <p:txStyles>
    <p:titleStyle>
      <a:lvl1pPr algn="l" defTabSz="9131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292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1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1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1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16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26" algn="l" defTabSz="913165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053" algn="l" defTabSz="913165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078" algn="l" defTabSz="913165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106" algn="l" defTabSz="913165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019" indent="-336019" algn="l" defTabSz="91316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19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479" indent="-236457" algn="l" defTabSz="91316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047" indent="-224014" algn="l" defTabSz="91316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059" indent="-224014" algn="l" defTabSz="91316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072" indent="-224014" algn="l" defTabSz="91316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574" indent="-228507" algn="l" defTabSz="91402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7" indent="-228507" algn="l" defTabSz="91402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600" indent="-228507" algn="l" defTabSz="91402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616" indent="-228507" algn="l" defTabSz="91402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13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27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4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9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80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93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9" algn="l" defTabSz="91402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microsoft.com/handsonlabs/SelfPacedLab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hyperlink" Target="mailto:sweisfel@microsoft.com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rgroup.tv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vlpubs.nist.gov/nistpubs/Legacy/SP/nistspecialpublication800-145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hyperlink" Target="https://www.google.com/url?sa=i&amp;rct=j&amp;q=&amp;esrc=s&amp;source=images&amp;cd=&amp;cad=rja&amp;uact=8&amp;ved=0ahUKEwijrpzbm9DNAhVU52MKHRcjAxMQjRwIBw&amp;url=https://azure.microsoft.com/en-gb/services/power-bi-embedded/&amp;psig=AFQjCNGAz6ASOEuOFwrvcGbgivFPur_t7w&amp;ust=1467392103935851" TargetMode="External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8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hyperlink" Target="https://www.google.com/url?sa=i&amp;rct=j&amp;q=&amp;esrc=s&amp;source=images&amp;cd=&amp;cad=rja&amp;uact=8&amp;ved=0ahUKEwiy6vj9mtDNAhVB4mMKHUztCUcQjRwIBw&amp;url=https://developer.microsoft.com/en-us/app-middleware-partners&amp;psig=AFQjCNFdctU6OJlviMmzVX3AK3wCAgJKIw&amp;ust=1467391908422760" TargetMode="External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8" Type="http://schemas.openxmlformats.org/officeDocument/2006/relationships/image" Target="../media/image38.png"/><Relationship Id="rId51" Type="http://schemas.openxmlformats.org/officeDocument/2006/relationships/image" Target="../media/image79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ACT-W: Advancing The Careers</a:t>
            </a:r>
            <a:br>
              <a:rPr lang="en-US" dirty="0"/>
            </a:br>
            <a:r>
              <a:rPr lang="en-US" dirty="0"/>
              <a:t>of Technical Women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5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Austin 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267B8-2B3D-41DB-A304-7CE88E9F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9" y="4956398"/>
            <a:ext cx="5303409" cy="1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41E6A-C4BC-45CB-BB7F-CDF09E400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5089028" cy="5264041"/>
          </a:xfrm>
        </p:spPr>
        <p:txBody>
          <a:bodyPr/>
          <a:lstStyle/>
          <a:p>
            <a:r>
              <a:rPr lang="en-US" dirty="0"/>
              <a:t>Create an IaaS Virtual machine that we are going to use as a dev box</a:t>
            </a:r>
          </a:p>
          <a:p>
            <a:r>
              <a:rPr lang="en-US" dirty="0"/>
              <a:t>Create and Configure two PaaS Services</a:t>
            </a:r>
          </a:p>
          <a:p>
            <a:pPr lvl="1"/>
            <a:r>
              <a:rPr lang="en-US" dirty="0"/>
              <a:t>App Service Web Site</a:t>
            </a:r>
          </a:p>
          <a:p>
            <a:pPr lvl="1"/>
            <a:r>
              <a:rPr lang="en-US" dirty="0"/>
              <a:t>Application Insights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5AFDE-09B2-4239-B20A-3765480A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BEEA-EFD9-426D-A0C1-5F89FF4E7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6" y="1296749"/>
            <a:ext cx="6282651" cy="48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6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C752-E063-4FC8-8187-6000ADF8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Instructions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6555-9F0B-4939-99C2-18A173186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8210738" cy="4638065"/>
          </a:xfrm>
        </p:spPr>
        <p:txBody>
          <a:bodyPr/>
          <a:lstStyle/>
          <a:p>
            <a:r>
              <a:rPr lang="en-US" dirty="0"/>
              <a:t>Go To:  </a:t>
            </a:r>
            <a:r>
              <a:rPr lang="en-US" dirty="0">
                <a:hlinkClick r:id="rId2"/>
              </a:rPr>
              <a:t>https://www.microsoft.com/handsonlabs/SelfPacedLabs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Search for “web”</a:t>
            </a:r>
          </a:p>
          <a:p>
            <a:endParaRPr lang="en-US" dirty="0"/>
          </a:p>
          <a:p>
            <a:r>
              <a:rPr lang="en-US" dirty="0"/>
              <a:t>Select the “Azure Web App Service” Lab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726DD-DDFB-4C67-90DD-01E29031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08" y="0"/>
            <a:ext cx="3038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35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5581937"/>
          </a:xfrm>
        </p:spPr>
        <p:txBody>
          <a:bodyPr/>
          <a:lstStyle/>
          <a:p>
            <a:r>
              <a:rPr lang="en-US" dirty="0"/>
              <a:t>Rate My Talk &amp; Download Slides!</a:t>
            </a:r>
          </a:p>
          <a:p>
            <a:pPr marL="336145" lvl="1" indent="0">
              <a:buNone/>
            </a:pPr>
            <a:endParaRPr lang="en-US" sz="1961" b="1" dirty="0"/>
          </a:p>
          <a:p>
            <a:pPr marL="336145" lvl="1" indent="0">
              <a:buNone/>
            </a:pPr>
            <a:r>
              <a:rPr lang="en-US" sz="5882" b="1" dirty="0"/>
              <a:t>	http://bit.ly/RateShawnsTalk</a:t>
            </a:r>
          </a:p>
          <a:p>
            <a:pPr marL="336145" lvl="1" indent="0" algn="ctr">
              <a:buNone/>
            </a:pPr>
            <a:r>
              <a:rPr lang="en-US" sz="3137" dirty="0"/>
              <a:t>(case sensitive)</a:t>
            </a:r>
            <a:r>
              <a:rPr lang="en-US" sz="5882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52" y="3228787"/>
            <a:ext cx="3370931" cy="34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Cloudy with a chance of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2" y="3878511"/>
            <a:ext cx="7171337" cy="1792072"/>
          </a:xfrm>
        </p:spPr>
        <p:txBody>
          <a:bodyPr/>
          <a:lstStyle/>
          <a:p>
            <a:r>
              <a:rPr lang="en-US" dirty="0"/>
              <a:t>Shawn Weisfeld</a:t>
            </a:r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 descr="http://www.dallasgivecamp.org/Themes/DallasGiveCamp/Content/Images/GiveCampDallas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89" y="3972685"/>
            <a:ext cx="2774675" cy="10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HAWN\Desktop\drn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57" y="4210030"/>
            <a:ext cx="3487657" cy="114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hawn\Pictures\mvplog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513" y="4269163"/>
            <a:ext cx="1467734" cy="22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Shawn\Pictures\FloridaTech_seal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0589" y="5280917"/>
            <a:ext cx="1503014" cy="116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SHAWN\Desktop\theme-sprite.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91" y="4522250"/>
            <a:ext cx="2324340" cy="6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SHAWN\Desktop\lockheed-mart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45" y="5562436"/>
            <a:ext cx="4653952" cy="9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SHAWN\Desktop\UserGroup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154" y="5481486"/>
            <a:ext cx="2893333" cy="10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67"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 defTabSz="914367"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Cloud Solution Architect</a:t>
            </a:r>
          </a:p>
          <a:p>
            <a:pPr defTabSz="914367"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 defTabSz="914367"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10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 defTabSz="914367"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313" b="1" dirty="0"/>
              <a:t>Watch User Group presentations for </a:t>
            </a:r>
            <a:r>
              <a:rPr lang="en-US" b="1" dirty="0"/>
              <a:t>FREE </a:t>
            </a:r>
            <a:r>
              <a:rPr lang="en-US" sz="4313" b="1" dirty="0"/>
              <a:t>online!</a:t>
            </a:r>
            <a:br>
              <a:rPr lang="en-US" sz="4313" b="1" dirty="0"/>
            </a:br>
            <a:r>
              <a:rPr lang="en-US" sz="4313" dirty="0"/>
              <a:t>We now have over </a:t>
            </a:r>
            <a:r>
              <a:rPr lang="en-US" b="1" dirty="0"/>
              <a:t>625 </a:t>
            </a:r>
            <a:r>
              <a:rPr lang="en-US" sz="4313" dirty="0"/>
              <a:t>presentations online</a:t>
            </a:r>
            <a:br>
              <a:rPr lang="en-US" sz="4313" dirty="0"/>
            </a:br>
            <a:br>
              <a:rPr lang="en-US" sz="4313" b="1" dirty="0"/>
            </a:br>
            <a:endParaRPr lang="en-US" sz="4313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8643" y="2009661"/>
            <a:ext cx="4427432" cy="144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indent="-280121" defTabSz="914367">
              <a:buFont typeface="Arial" pitchFamily="34" charset="0"/>
              <a:buChar char="•"/>
            </a:pPr>
            <a:r>
              <a:rPr lang="en-US" sz="1765" dirty="0">
                <a:solidFill>
                  <a:srgbClr val="353535"/>
                </a:solidFill>
                <a:latin typeface="Segoe UI Semilight"/>
              </a:rPr>
              <a:t>Miss a User Group meeting?</a:t>
            </a:r>
          </a:p>
          <a:p>
            <a:pPr marL="280121" indent="-280121" defTabSz="914367">
              <a:buFont typeface="Arial" pitchFamily="34" charset="0"/>
              <a:buChar char="•"/>
            </a:pPr>
            <a:r>
              <a:rPr lang="en-US" sz="1765" dirty="0">
                <a:solidFill>
                  <a:srgbClr val="353535"/>
                </a:solidFill>
                <a:latin typeface="Segoe UI Semilight"/>
              </a:rPr>
              <a:t>Forget something that you learned?</a:t>
            </a:r>
          </a:p>
          <a:p>
            <a:pPr marL="280121" indent="-280121" defTabSz="914367">
              <a:buFont typeface="Arial" pitchFamily="34" charset="0"/>
              <a:buChar char="•"/>
            </a:pPr>
            <a:r>
              <a:rPr lang="en-US" sz="1765" dirty="0">
                <a:solidFill>
                  <a:srgbClr val="353535"/>
                </a:solidFill>
                <a:latin typeface="Segoe UI Semilight"/>
              </a:rPr>
              <a:t>Want to see content from a User Group not in your area?</a:t>
            </a:r>
          </a:p>
          <a:p>
            <a:pPr marL="280121" indent="-280121" defTabSz="914367">
              <a:buFont typeface="Arial" pitchFamily="34" charset="0"/>
              <a:buChar char="•"/>
            </a:pPr>
            <a:r>
              <a:rPr lang="en-US" sz="1765" dirty="0">
                <a:solidFill>
                  <a:srgbClr val="353535"/>
                </a:solidFill>
                <a:latin typeface="Segoe UI Semilight"/>
              </a:rPr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3640" y="2154816"/>
            <a:ext cx="2890381" cy="117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srgbClr val="353535"/>
                </a:solidFill>
                <a:latin typeface="Segoe UI Semilight"/>
              </a:rPr>
              <a:t>We know you cannot make it to every session, </a:t>
            </a:r>
          </a:p>
          <a:p>
            <a:pPr algn="ctr" defTabSz="914367"/>
            <a:r>
              <a:rPr lang="en-US" sz="1765" dirty="0">
                <a:solidFill>
                  <a:srgbClr val="353535"/>
                </a:solidFill>
                <a:latin typeface="Segoe UI Semilight"/>
              </a:rPr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9671" y="3831223"/>
            <a:ext cx="5703462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961" dirty="0">
                <a:solidFill>
                  <a:srgbClr val="353535"/>
                </a:solidFill>
                <a:latin typeface="Segoe UI Semilight"/>
              </a:rPr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2060" y="5114434"/>
            <a:ext cx="2661562" cy="1419684"/>
            <a:chOff x="5842409" y="4977318"/>
            <a:chExt cx="2714932" cy="1448152"/>
          </a:xfrm>
        </p:grpSpPr>
        <p:sp>
          <p:nvSpPr>
            <p:cNvPr id="7" name="TextBox 6"/>
            <p:cNvSpPr txBox="1"/>
            <p:nvPr/>
          </p:nvSpPr>
          <p:spPr>
            <a:xfrm>
              <a:off x="5842409" y="4977318"/>
              <a:ext cx="2714932" cy="1448152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dirty="0">
                  <a:solidFill>
                    <a:srgbClr val="353535"/>
                  </a:solidFill>
                  <a:latin typeface="Segoe UI Semilight"/>
                </a:rPr>
                <a:t>For new content announcements</a:t>
              </a:r>
            </a:p>
            <a:p>
              <a:pPr algn="ctr" defTabSz="914367"/>
              <a:endParaRPr lang="en-US" sz="1372" dirty="0">
                <a:solidFill>
                  <a:srgbClr val="353535"/>
                </a:solidFill>
                <a:latin typeface="Segoe UI Semilight"/>
              </a:endParaRPr>
            </a:p>
            <a:p>
              <a:pPr algn="ctr" defTabSz="914367"/>
              <a:endParaRPr lang="en-US" sz="1372" dirty="0">
                <a:solidFill>
                  <a:srgbClr val="353535"/>
                </a:solidFill>
                <a:latin typeface="Segoe UI Semilight"/>
              </a:endParaRPr>
            </a:p>
            <a:p>
              <a:pPr algn="ctr" defTabSz="914367"/>
              <a:endParaRPr lang="en-US" sz="1372" dirty="0">
                <a:solidFill>
                  <a:srgbClr val="353535"/>
                </a:solidFill>
                <a:latin typeface="Segoe UI Semilight"/>
              </a:endParaRPr>
            </a:p>
            <a:p>
              <a:pPr algn="ctr" defTabSz="914367"/>
              <a:endParaRPr lang="en-US" sz="1372" dirty="0">
                <a:solidFill>
                  <a:srgbClr val="353535"/>
                </a:solidFill>
                <a:latin typeface="Segoe UI Semilight"/>
              </a:endParaRPr>
            </a:p>
            <a:p>
              <a:pPr algn="ctr" defTabSz="914367"/>
              <a:r>
                <a:rPr lang="en-US" sz="1765" dirty="0">
                  <a:solidFill>
                    <a:srgbClr val="353535"/>
                  </a:solidFill>
                  <a:latin typeface="Segoe UI Semilight"/>
                </a:rPr>
                <a:t>@</a:t>
              </a:r>
              <a:r>
                <a:rPr lang="en-US" sz="1765" dirty="0" err="1">
                  <a:solidFill>
                    <a:srgbClr val="353535"/>
                  </a:solidFill>
                  <a:latin typeface="Segoe UI Semilight"/>
                </a:rPr>
                <a:t>UserGroupTV</a:t>
              </a:r>
              <a:endParaRPr lang="en-US" sz="1765" dirty="0"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8851585" y="2141556"/>
            <a:ext cx="3019271" cy="274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372" dirty="0">
                <a:solidFill>
                  <a:srgbClr val="353535"/>
                </a:solidFill>
                <a:latin typeface="Segoe UI Semilight"/>
              </a:rPr>
              <a:t>Presentations from the thought leaders on the topics you care about including:</a:t>
            </a:r>
          </a:p>
          <a:p>
            <a:pPr defTabSz="914367"/>
            <a:endParaRPr lang="en-US" sz="1176" dirty="0">
              <a:solidFill>
                <a:srgbClr val="353535"/>
              </a:solidFill>
              <a:latin typeface="Segoe UI Semilight"/>
            </a:endParaRP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Agile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Azure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C#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Entity Framework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HTML5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MVC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SQL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jQuery</a:t>
            </a:r>
          </a:p>
          <a:p>
            <a:pPr marL="274603" indent="-274603" defTabSz="914367">
              <a:buFont typeface="Arial" pitchFamily="34" charset="0"/>
              <a:buChar char="•"/>
            </a:pPr>
            <a:r>
              <a:rPr lang="en-US" sz="1176" dirty="0">
                <a:solidFill>
                  <a:srgbClr val="353535"/>
                </a:solidFill>
                <a:latin typeface="Segoe UI Semilight"/>
              </a:rPr>
              <a:t>and Much More!</a:t>
            </a:r>
          </a:p>
          <a:p>
            <a:pPr defTabSz="914367"/>
            <a:endParaRPr lang="en-US" sz="1372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3392" y="6019614"/>
            <a:ext cx="448212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2745" dirty="0">
                <a:solidFill>
                  <a:srgbClr val="353535"/>
                </a:solidFill>
                <a:latin typeface="Segoe UI Semilight"/>
                <a:hlinkClick r:id="rId3"/>
              </a:rPr>
              <a:t>http://www.UserGroup.tv</a:t>
            </a:r>
            <a:r>
              <a:rPr lang="en-US" sz="2745" dirty="0">
                <a:solidFill>
                  <a:srgbClr val="353535"/>
                </a:solidFill>
                <a:latin typeface="Segoe UI Semilight"/>
              </a:rPr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10" y="5637840"/>
            <a:ext cx="3584371" cy="11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53E9-DE09-4D7F-A740-A4AB0EDE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E8D69-5C5F-4486-8F10-08070F1E2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121017"/>
          </a:xfrm>
        </p:spPr>
        <p:txBody>
          <a:bodyPr/>
          <a:lstStyle/>
          <a:p>
            <a:r>
              <a:rPr lang="en-US" dirty="0"/>
              <a:t>Essential Characteristics: </a:t>
            </a:r>
          </a:p>
          <a:p>
            <a:pPr lvl="1"/>
            <a:r>
              <a:rPr lang="en-US" dirty="0"/>
              <a:t>On-demand self-service. </a:t>
            </a:r>
          </a:p>
          <a:p>
            <a:pPr lvl="1"/>
            <a:r>
              <a:rPr lang="en-US" dirty="0"/>
              <a:t>Broad network access. </a:t>
            </a:r>
          </a:p>
          <a:p>
            <a:pPr lvl="1"/>
            <a:r>
              <a:rPr lang="en-US" dirty="0"/>
              <a:t>Resource pooling. </a:t>
            </a:r>
          </a:p>
          <a:p>
            <a:pPr lvl="1"/>
            <a:r>
              <a:rPr lang="en-US" dirty="0"/>
              <a:t>Rapid elasticity. </a:t>
            </a:r>
          </a:p>
          <a:p>
            <a:pPr lvl="1"/>
            <a:r>
              <a:rPr lang="en-US" dirty="0"/>
              <a:t>Measured service. </a:t>
            </a:r>
          </a:p>
          <a:p>
            <a:r>
              <a:rPr lang="en-US" dirty="0"/>
              <a:t>Service Models: </a:t>
            </a:r>
          </a:p>
          <a:p>
            <a:pPr lvl="1"/>
            <a:r>
              <a:rPr lang="en-US" dirty="0"/>
              <a:t>Software as a Service (SaaS). </a:t>
            </a:r>
          </a:p>
          <a:p>
            <a:pPr lvl="1"/>
            <a:r>
              <a:rPr lang="en-US" dirty="0"/>
              <a:t>Platform as a Service (PaaS). </a:t>
            </a:r>
          </a:p>
          <a:p>
            <a:pPr lvl="1"/>
            <a:r>
              <a:rPr lang="en-US" dirty="0"/>
              <a:t>Infrastructure as a Service (IaaS).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76D485-3CB6-44AB-AA69-14561CC2363C}"/>
              </a:ext>
            </a:extLst>
          </p:cNvPr>
          <p:cNvSpPr/>
          <p:nvPr/>
        </p:nvSpPr>
        <p:spPr>
          <a:xfrm>
            <a:off x="269239" y="6349916"/>
            <a:ext cx="10511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http://nvlpubs.nist.gov/nistpubs/Legacy/SP/nistspecialpublication800-145.pdf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D4187-A08E-4679-BDF1-36AADB98A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76" y="1532979"/>
            <a:ext cx="6096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5"/>
          <p:cNvSpPr>
            <a:spLocks/>
          </p:cNvSpPr>
          <p:nvPr/>
        </p:nvSpPr>
        <p:spPr bwMode="auto">
          <a:xfrm flipH="1">
            <a:off x="-361031" y="4076233"/>
            <a:ext cx="3968247" cy="2577060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" name="Freeform 95"/>
          <p:cNvSpPr>
            <a:spLocks/>
          </p:cNvSpPr>
          <p:nvPr/>
        </p:nvSpPr>
        <p:spPr bwMode="auto">
          <a:xfrm flipH="1">
            <a:off x="7541354" y="4104458"/>
            <a:ext cx="4639735" cy="3013141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" name="Freeform 95"/>
          <p:cNvSpPr>
            <a:spLocks/>
          </p:cNvSpPr>
          <p:nvPr/>
        </p:nvSpPr>
        <p:spPr bwMode="auto">
          <a:xfrm flipH="1">
            <a:off x="-361032" y="5143307"/>
            <a:ext cx="3912875" cy="2541103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2283D4"/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3" name="Freeform 95"/>
          <p:cNvSpPr>
            <a:spLocks/>
          </p:cNvSpPr>
          <p:nvPr/>
        </p:nvSpPr>
        <p:spPr bwMode="auto">
          <a:xfrm flipH="1">
            <a:off x="8492046" y="5696944"/>
            <a:ext cx="3026889" cy="1965725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2283D4"/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5" name="Freeform 95"/>
          <p:cNvSpPr>
            <a:spLocks/>
          </p:cNvSpPr>
          <p:nvPr/>
        </p:nvSpPr>
        <p:spPr bwMode="auto">
          <a:xfrm flipH="1">
            <a:off x="5638764" y="5444948"/>
            <a:ext cx="3805179" cy="2471162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207DCA"/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7" name="Freeform 95"/>
          <p:cNvSpPr>
            <a:spLocks/>
          </p:cNvSpPr>
          <p:nvPr/>
        </p:nvSpPr>
        <p:spPr bwMode="auto">
          <a:xfrm flipH="1">
            <a:off x="1760462" y="5638427"/>
            <a:ext cx="4681498" cy="3040262"/>
          </a:xfrm>
          <a:custGeom>
            <a:avLst/>
            <a:gdLst>
              <a:gd name="T0" fmla="*/ 618 w 736"/>
              <a:gd name="T1" fmla="*/ 213 h 484"/>
              <a:gd name="T2" fmla="*/ 618 w 736"/>
              <a:gd name="T3" fmla="*/ 203 h 484"/>
              <a:gd name="T4" fmla="*/ 415 w 736"/>
              <a:gd name="T5" fmla="*/ 0 h 484"/>
              <a:gd name="T6" fmla="*/ 246 w 736"/>
              <a:gd name="T7" fmla="*/ 91 h 484"/>
              <a:gd name="T8" fmla="*/ 191 w 736"/>
              <a:gd name="T9" fmla="*/ 76 h 484"/>
              <a:gd name="T10" fmla="*/ 125 w 736"/>
              <a:gd name="T11" fmla="*/ 96 h 484"/>
              <a:gd name="T12" fmla="*/ 73 w 736"/>
              <a:gd name="T13" fmla="*/ 191 h 484"/>
              <a:gd name="T14" fmla="*/ 0 w 736"/>
              <a:gd name="T15" fmla="*/ 325 h 484"/>
              <a:gd name="T16" fmla="*/ 142 w 736"/>
              <a:gd name="T17" fmla="*/ 484 h 484"/>
              <a:gd name="T18" fmla="*/ 160 w 736"/>
              <a:gd name="T19" fmla="*/ 484 h 484"/>
              <a:gd name="T20" fmla="*/ 176 w 736"/>
              <a:gd name="T21" fmla="*/ 484 h 484"/>
              <a:gd name="T22" fmla="*/ 507 w 736"/>
              <a:gd name="T23" fmla="*/ 484 h 484"/>
              <a:gd name="T24" fmla="*/ 514 w 736"/>
              <a:gd name="T25" fmla="*/ 484 h 484"/>
              <a:gd name="T26" fmla="*/ 522 w 736"/>
              <a:gd name="T27" fmla="*/ 484 h 484"/>
              <a:gd name="T28" fmla="*/ 546 w 736"/>
              <a:gd name="T29" fmla="*/ 484 h 484"/>
              <a:gd name="T30" fmla="*/ 599 w 736"/>
              <a:gd name="T31" fmla="*/ 484 h 484"/>
              <a:gd name="T32" fmla="*/ 736 w 736"/>
              <a:gd name="T33" fmla="*/ 348 h 484"/>
              <a:gd name="T34" fmla="*/ 618 w 736"/>
              <a:gd name="T35" fmla="*/ 21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6" h="484">
                <a:moveTo>
                  <a:pt x="618" y="213"/>
                </a:moveTo>
                <a:cubicBezTo>
                  <a:pt x="618" y="210"/>
                  <a:pt x="618" y="206"/>
                  <a:pt x="618" y="203"/>
                </a:cubicBezTo>
                <a:cubicBezTo>
                  <a:pt x="618" y="91"/>
                  <a:pt x="527" y="0"/>
                  <a:pt x="415" y="0"/>
                </a:cubicBezTo>
                <a:cubicBezTo>
                  <a:pt x="345" y="0"/>
                  <a:pt x="283" y="37"/>
                  <a:pt x="246" y="91"/>
                </a:cubicBezTo>
                <a:cubicBezTo>
                  <a:pt x="230" y="82"/>
                  <a:pt x="211" y="76"/>
                  <a:pt x="191" y="76"/>
                </a:cubicBezTo>
                <a:cubicBezTo>
                  <a:pt x="167" y="76"/>
                  <a:pt x="144" y="83"/>
                  <a:pt x="125" y="96"/>
                </a:cubicBezTo>
                <a:cubicBezTo>
                  <a:pt x="94" y="116"/>
                  <a:pt x="74" y="151"/>
                  <a:pt x="73" y="191"/>
                </a:cubicBezTo>
                <a:cubicBezTo>
                  <a:pt x="30" y="219"/>
                  <a:pt x="0" y="269"/>
                  <a:pt x="0" y="325"/>
                </a:cubicBezTo>
                <a:cubicBezTo>
                  <a:pt x="0" y="407"/>
                  <a:pt x="62" y="475"/>
                  <a:pt x="142" y="484"/>
                </a:cubicBezTo>
                <a:cubicBezTo>
                  <a:pt x="148" y="484"/>
                  <a:pt x="154" y="484"/>
                  <a:pt x="160" y="484"/>
                </a:cubicBezTo>
                <a:cubicBezTo>
                  <a:pt x="165" y="484"/>
                  <a:pt x="171" y="484"/>
                  <a:pt x="176" y="484"/>
                </a:cubicBezTo>
                <a:cubicBezTo>
                  <a:pt x="250" y="484"/>
                  <a:pt x="425" y="484"/>
                  <a:pt x="507" y="484"/>
                </a:cubicBezTo>
                <a:cubicBezTo>
                  <a:pt x="510" y="484"/>
                  <a:pt x="512" y="484"/>
                  <a:pt x="514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6" y="484"/>
                  <a:pt x="538" y="484"/>
                  <a:pt x="546" y="484"/>
                </a:cubicBezTo>
                <a:cubicBezTo>
                  <a:pt x="599" y="484"/>
                  <a:pt x="599" y="484"/>
                  <a:pt x="599" y="484"/>
                </a:cubicBezTo>
                <a:cubicBezTo>
                  <a:pt x="675" y="483"/>
                  <a:pt x="736" y="422"/>
                  <a:pt x="736" y="348"/>
                </a:cubicBezTo>
                <a:cubicBezTo>
                  <a:pt x="736" y="279"/>
                  <a:pt x="684" y="222"/>
                  <a:pt x="618" y="213"/>
                </a:cubicBezTo>
                <a:close/>
              </a:path>
            </a:pathLst>
          </a:custGeom>
          <a:solidFill>
            <a:srgbClr val="207DCA"/>
          </a:solidFill>
          <a:ln>
            <a:noFill/>
          </a:ln>
          <a:extLst/>
        </p:spPr>
        <p:txBody>
          <a:bodyPr vert="horz" wrap="square" lIns="89603" tIns="44803" rIns="89603" bIns="44803" numCol="1" anchor="t" anchorCtr="0" compatLnSpc="1">
            <a:prstTxWarp prst="textNoShape">
              <a:avLst/>
            </a:prstTxWarp>
          </a:bodyPr>
          <a:lstStyle/>
          <a:p>
            <a:pPr defTabSz="895984">
              <a:defRPr/>
            </a:pPr>
            <a:endParaRPr lang="en-US" sz="1537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1" y="5117938"/>
            <a:ext cx="4060804" cy="1086215"/>
          </a:xfrm>
          <a:prstGeom prst="rect">
            <a:avLst/>
          </a:prstGeom>
        </p:spPr>
        <p:txBody>
          <a:bodyPr vert="horz" wrap="square" lIns="448212" tIns="268927" rIns="448212" bIns="268927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14192">
              <a:spcBef>
                <a:spcPts val="1176"/>
              </a:spcBef>
              <a:defRPr/>
            </a:pPr>
            <a:r>
              <a:rPr lang="en-US" sz="1961" kern="0" dirty="0">
                <a:gradFill>
                  <a:gsLst>
                    <a:gs pos="16832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…you can own and operate your own car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64001" y="5126956"/>
            <a:ext cx="4060804" cy="814661"/>
          </a:xfrm>
          <a:prstGeom prst="rect">
            <a:avLst/>
          </a:prstGeom>
        </p:spPr>
        <p:txBody>
          <a:bodyPr vert="horz" wrap="square" lIns="448212" tIns="268927" rIns="448212" bIns="268927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14192">
              <a:spcBef>
                <a:spcPts val="1176"/>
              </a:spcBef>
              <a:defRPr/>
            </a:pPr>
            <a:r>
              <a:rPr lang="en-US" sz="1961" kern="0" dirty="0">
                <a:gradFill>
                  <a:gsLst>
                    <a:gs pos="16832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…you can rent a car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31196" y="5126955"/>
            <a:ext cx="4060804" cy="1237078"/>
          </a:xfrm>
          <a:prstGeom prst="rect">
            <a:avLst/>
          </a:prstGeom>
        </p:spPr>
        <p:txBody>
          <a:bodyPr vert="horz" wrap="square" lIns="448212" tIns="268927" rIns="448212" bIns="268927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14192">
              <a:spcBef>
                <a:spcPts val="1176"/>
              </a:spcBef>
              <a:defRPr/>
            </a:pPr>
            <a:r>
              <a:rPr lang="en-US" sz="1961" kern="0" dirty="0">
                <a:gradFill>
                  <a:gsLst>
                    <a:gs pos="16832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…you can take a taxi</a:t>
            </a:r>
          </a:p>
          <a:p>
            <a:pPr defTabSz="914192">
              <a:spcBef>
                <a:spcPts val="1176"/>
              </a:spcBef>
              <a:defRPr/>
            </a:pPr>
            <a:endParaRPr lang="en-US" sz="1961" kern="0" dirty="0">
              <a:gradFill>
                <a:gsLst>
                  <a:gs pos="16832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3" name="SaaS"/>
          <p:cNvGrpSpPr/>
          <p:nvPr/>
        </p:nvGrpSpPr>
        <p:grpSpPr>
          <a:xfrm>
            <a:off x="8131197" y="1192608"/>
            <a:ext cx="4073626" cy="3925582"/>
            <a:chOff x="8294243" y="1216026"/>
            <a:chExt cx="4155311" cy="400429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7"/>
            <a:stretch/>
          </p:blipFill>
          <p:spPr>
            <a:xfrm>
              <a:off x="8303635" y="1216026"/>
              <a:ext cx="4145919" cy="2898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294243" y="4112328"/>
              <a:ext cx="4142232" cy="1107996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</p:spPr>
          <p:txBody>
            <a:bodyPr vert="horz" wrap="square" lIns="448212" tIns="268927" rIns="358570" bIns="268927" rtlCol="0" anchor="ctr" anchorCtr="0">
              <a:noAutofit/>
            </a:bodyPr>
            <a:lstStyle>
              <a:defPPr>
                <a:defRPr lang="en-US"/>
              </a:defPPr>
              <a:lvl1pPr defTabSz="951026">
                <a:lnSpc>
                  <a:spcPct val="90000"/>
                </a:lnSpc>
                <a:spcAft>
                  <a:spcPts val="400"/>
                </a:spcAft>
                <a:defRPr sz="2000" b="1">
                  <a:gradFill>
                    <a:gsLst>
                      <a:gs pos="69912">
                        <a:srgbClr val="FFFFFF"/>
                      </a:gs>
                      <a:gs pos="43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932291">
                <a:spcAft>
                  <a:spcPts val="392"/>
                </a:spcAft>
                <a:defRPr/>
              </a:pPr>
              <a:r>
                <a:rPr lang="en-US" sz="2745" b="0" kern="0" dirty="0">
                  <a:latin typeface="Segoe UI Semibold" panose="020B0702040204020203" pitchFamily="34" charset="0"/>
                </a:rPr>
                <a:t>SaaS</a:t>
              </a:r>
            </a:p>
          </p:txBody>
        </p:sp>
      </p:grpSp>
      <p:grpSp>
        <p:nvGrpSpPr>
          <p:cNvPr id="8" name="PaaS"/>
          <p:cNvGrpSpPr/>
          <p:nvPr/>
        </p:nvGrpSpPr>
        <p:grpSpPr>
          <a:xfrm>
            <a:off x="4065599" y="1192485"/>
            <a:ext cx="4060804" cy="3925706"/>
            <a:chOff x="4147122" y="1215899"/>
            <a:chExt cx="4142232" cy="4004425"/>
          </a:xfrm>
        </p:grpSpPr>
        <p:sp>
          <p:nvSpPr>
            <p:cNvPr id="24" name="TextBox 23"/>
            <p:cNvSpPr txBox="1"/>
            <p:nvPr/>
          </p:nvSpPr>
          <p:spPr>
            <a:xfrm>
              <a:off x="4147122" y="4112328"/>
              <a:ext cx="4142232" cy="1107996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</p:spPr>
          <p:txBody>
            <a:bodyPr vert="horz" wrap="square" lIns="448212" tIns="268927" rIns="358570" bIns="268927" rtlCol="0" anchor="ctr" anchorCtr="0">
              <a:noAutofit/>
            </a:bodyPr>
            <a:lstStyle>
              <a:defPPr>
                <a:defRPr lang="en-US"/>
              </a:defPPr>
              <a:lvl1pPr defTabSz="951026">
                <a:lnSpc>
                  <a:spcPct val="90000"/>
                </a:lnSpc>
                <a:spcAft>
                  <a:spcPts val="400"/>
                </a:spcAft>
                <a:defRPr sz="2000" b="1">
                  <a:gradFill>
                    <a:gsLst>
                      <a:gs pos="69912">
                        <a:srgbClr val="FFFFFF"/>
                      </a:gs>
                      <a:gs pos="43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932291">
                <a:spcAft>
                  <a:spcPts val="392"/>
                </a:spcAft>
                <a:defRPr/>
              </a:pPr>
              <a:r>
                <a:rPr lang="en-US" sz="2745" b="0" kern="0" dirty="0">
                  <a:latin typeface="Segoe UI Semibold" panose="020B0702040204020203" pitchFamily="34" charset="0"/>
                </a:rPr>
                <a:t>PaaS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808" b="-1"/>
            <a:stretch/>
          </p:blipFill>
          <p:spPr>
            <a:xfrm>
              <a:off x="4158144" y="1215899"/>
              <a:ext cx="4122458" cy="2898648"/>
            </a:xfrm>
            <a:prstGeom prst="rect">
              <a:avLst/>
            </a:prstGeom>
          </p:spPr>
        </p:pic>
      </p:grpSp>
      <p:grpSp>
        <p:nvGrpSpPr>
          <p:cNvPr id="5" name="IaaS"/>
          <p:cNvGrpSpPr/>
          <p:nvPr/>
        </p:nvGrpSpPr>
        <p:grpSpPr>
          <a:xfrm>
            <a:off x="1" y="1192498"/>
            <a:ext cx="4060804" cy="3925693"/>
            <a:chOff x="0" y="1215913"/>
            <a:chExt cx="4142232" cy="400441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02" r="311" b="33939"/>
            <a:stretch/>
          </p:blipFill>
          <p:spPr>
            <a:xfrm>
              <a:off x="1751" y="1215913"/>
              <a:ext cx="4133278" cy="289864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0" y="4112328"/>
              <a:ext cx="4142232" cy="1107996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</p:spPr>
          <p:txBody>
            <a:bodyPr vert="horz" wrap="square" lIns="448212" tIns="268927" rIns="358570" bIns="268927" rtlCol="0" anchor="ctr" anchorCtr="0">
              <a:noAutofit/>
            </a:bodyPr>
            <a:lstStyle>
              <a:defPPr>
                <a:defRPr lang="en-US"/>
              </a:defPPr>
              <a:lvl1pPr defTabSz="951026">
                <a:lnSpc>
                  <a:spcPct val="90000"/>
                </a:lnSpc>
                <a:spcAft>
                  <a:spcPts val="400"/>
                </a:spcAft>
                <a:defRPr sz="2000" b="1">
                  <a:gradFill>
                    <a:gsLst>
                      <a:gs pos="69912">
                        <a:srgbClr val="FFFFFF"/>
                      </a:gs>
                      <a:gs pos="43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932291">
                <a:spcAft>
                  <a:spcPts val="392"/>
                </a:spcAft>
                <a:defRPr/>
              </a:pPr>
              <a:r>
                <a:rPr lang="en-US" sz="2745" b="0" kern="0" dirty="0">
                  <a:latin typeface="Segoe UI Semibold" panose="020B0702040204020203" pitchFamily="34" charset="0"/>
                </a:rPr>
                <a:t>IaaS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8128001" y="1190569"/>
            <a:ext cx="0" cy="4113765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064001" y="1187939"/>
            <a:ext cx="0" cy="3939017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sk top"/>
          <p:cNvSpPr/>
          <p:nvPr/>
        </p:nvSpPr>
        <p:spPr bwMode="auto">
          <a:xfrm>
            <a:off x="0" y="487"/>
            <a:ext cx="12181088" cy="1187452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your app is a car…</a:t>
            </a:r>
          </a:p>
        </p:txBody>
      </p:sp>
      <p:sp>
        <p:nvSpPr>
          <p:cNvPr id="3" name="Mask left"/>
          <p:cNvSpPr/>
          <p:nvPr/>
        </p:nvSpPr>
        <p:spPr bwMode="auto">
          <a:xfrm>
            <a:off x="2" y="1187939"/>
            <a:ext cx="4062400" cy="3929999"/>
          </a:xfrm>
          <a:prstGeom prst="rect">
            <a:avLst/>
          </a:prstGeom>
          <a:solidFill>
            <a:schemeClr val="bg2">
              <a:alpha val="74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" name="Mask right"/>
          <p:cNvSpPr/>
          <p:nvPr/>
        </p:nvSpPr>
        <p:spPr bwMode="auto">
          <a:xfrm>
            <a:off x="8143534" y="1186549"/>
            <a:ext cx="4062400" cy="3929999"/>
          </a:xfrm>
          <a:prstGeom prst="rect">
            <a:avLst/>
          </a:prstGeom>
          <a:solidFill>
            <a:schemeClr val="bg2">
              <a:alpha val="74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64001" y="5126956"/>
            <a:ext cx="4060804" cy="1357769"/>
          </a:xfrm>
          <a:prstGeom prst="rect">
            <a:avLst/>
          </a:prstGeom>
        </p:spPr>
        <p:txBody>
          <a:bodyPr vert="horz" wrap="square" lIns="448212" tIns="268927" rIns="448212" bIns="268927" rtlCol="0" anchor="t">
            <a:spAutoFit/>
          </a:bodyPr>
          <a:lstStyle>
            <a:defPPr>
              <a:defRPr lang="en-US"/>
            </a:defPPr>
            <a:lvl1pPr defTabSz="932563">
              <a:lnSpc>
                <a:spcPct val="90000"/>
              </a:lnSpc>
              <a:spcBef>
                <a:spcPts val="1200"/>
              </a:spcBef>
              <a:defRPr sz="1600">
                <a:gradFill>
                  <a:gsLst>
                    <a:gs pos="16832">
                      <a:srgbClr val="282828"/>
                    </a:gs>
                    <a:gs pos="63366">
                      <a:srgbClr val="282828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defTabSz="914192">
              <a:spcBef>
                <a:spcPts val="1176"/>
              </a:spcBef>
              <a:defRPr/>
            </a:pPr>
            <a:r>
              <a:rPr lang="en-US" sz="1961" kern="0" dirty="0">
                <a:gradFill>
                  <a:gsLst>
                    <a:gs pos="16832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Cut to the code - create innovative apps using an application platform  </a:t>
            </a:r>
          </a:p>
        </p:txBody>
      </p:sp>
    </p:spTree>
    <p:extLst>
      <p:ext uri="{BB962C8B-B14F-4D97-AF65-F5344CB8AC3E}">
        <p14:creationId xmlns:p14="http://schemas.microsoft.com/office/powerpoint/2010/main" val="3549900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469E-6 -2.26055E-6 L -0.07812 -2.2605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5514E-6 -1.64321E-6 L -0.07812 -1.64321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99643E-6 3.80844E-6 L -0.07812 3.80844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5282E-6 -3.90377E-6 L 0.06434 -3.90377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614E-6 7.71675E-7 L 0.06434 7.71675E-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65509E-7 -2.16069E-6 L 0.06433 -2.16069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DB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DB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1" grpId="0"/>
      <p:bldP spid="21" grpId="1"/>
      <p:bldP spid="26" grpId="0"/>
      <p:bldP spid="26" grpId="1"/>
      <p:bldP spid="34" grpId="0"/>
      <p:bldP spid="34" grpId="1"/>
      <p:bldP spid="3" grpId="0" animBg="1"/>
      <p:bldP spid="28" grpId="0" animBg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44935" y="824"/>
            <a:ext cx="12600768" cy="6933147"/>
            <a:chOff x="-250765" y="-153"/>
            <a:chExt cx="12855263" cy="7073174"/>
          </a:xfrm>
        </p:grpSpPr>
        <p:sp>
          <p:nvSpPr>
            <p:cNvPr id="76" name="Rectangle 75"/>
            <p:cNvSpPr/>
            <p:nvPr/>
          </p:nvSpPr>
          <p:spPr bwMode="auto">
            <a:xfrm>
              <a:off x="602" y="-153"/>
              <a:ext cx="12436475" cy="7073174"/>
            </a:xfrm>
            <a:prstGeom prst="rect">
              <a:avLst/>
            </a:prstGeom>
            <a:solidFill>
              <a:srgbClr val="032E4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54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27875" y="92314"/>
              <a:ext cx="12115666" cy="4716921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371" b="1" kern="0" dirty="0">
                  <a:solidFill>
                    <a:srgbClr val="FFFF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Platform Services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602" y="4589960"/>
              <a:ext cx="12436475" cy="24207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89630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371" b="1" kern="0" dirty="0">
                  <a:solidFill>
                    <a:srgbClr val="FFFF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Infrastructure Services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27875" y="4930870"/>
              <a:ext cx="2629171" cy="789394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Compute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38263" y="4930870"/>
              <a:ext cx="2892122" cy="789804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-142611" y="5849407"/>
              <a:ext cx="12641920" cy="1097416"/>
            </a:xfrm>
            <a:prstGeom prst="rect">
              <a:avLst/>
            </a:prstGeom>
            <a:solidFill>
              <a:srgbClr val="00284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89630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371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Datacenter Infrastructure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853" y="6292731"/>
              <a:ext cx="780290" cy="78029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162" y="6292731"/>
              <a:ext cx="780290" cy="78029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471" y="6292731"/>
              <a:ext cx="780290" cy="78029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118" y="6292731"/>
              <a:ext cx="780290" cy="78029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427" y="6292731"/>
              <a:ext cx="780290" cy="78029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736" y="6292731"/>
              <a:ext cx="780290" cy="78029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045" y="6292731"/>
              <a:ext cx="780290" cy="78029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354" y="6292731"/>
              <a:ext cx="780290" cy="7802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63" y="6292731"/>
              <a:ext cx="780290" cy="7802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972" y="6292731"/>
              <a:ext cx="780290" cy="78029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281" y="6292731"/>
              <a:ext cx="780290" cy="78029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590" y="6292731"/>
              <a:ext cx="780290" cy="78029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8899" y="6292731"/>
              <a:ext cx="780290" cy="78029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208" y="6292731"/>
              <a:ext cx="780290" cy="78029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765" y="6292731"/>
              <a:ext cx="780290" cy="78029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44" y="6292731"/>
              <a:ext cx="780290" cy="7802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 bwMode="auto">
            <a:xfrm>
              <a:off x="4422464" y="532204"/>
              <a:ext cx="2193137" cy="218496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Application Platform</a:t>
              </a: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687644" y="1028128"/>
              <a:ext cx="1008542" cy="316971"/>
              <a:chOff x="5710243" y="2026656"/>
              <a:chExt cx="1008542" cy="31697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059629" y="2042521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Web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0243" y="2026656"/>
                <a:ext cx="286784" cy="286785"/>
              </a:xfrm>
              <a:prstGeom prst="rect">
                <a:avLst/>
              </a:prstGeom>
            </p:spPr>
          </p:pic>
        </p:grpSp>
        <p:grpSp>
          <p:nvGrpSpPr>
            <p:cNvPr id="138" name="Group 137"/>
            <p:cNvGrpSpPr/>
            <p:nvPr/>
          </p:nvGrpSpPr>
          <p:grpSpPr>
            <a:xfrm>
              <a:off x="5600417" y="993142"/>
              <a:ext cx="1016034" cy="291093"/>
              <a:chOff x="6623016" y="1991670"/>
              <a:chExt cx="1016034" cy="291093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6979894" y="2017974"/>
                <a:ext cx="659156" cy="261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Mobile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3016" y="1991670"/>
                <a:ext cx="291092" cy="291093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4736500" y="1550374"/>
              <a:ext cx="1018326" cy="294805"/>
              <a:chOff x="5759099" y="2548902"/>
              <a:chExt cx="1018326" cy="294805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6118269" y="2568628"/>
                <a:ext cx="659156" cy="256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API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099" y="2548902"/>
                <a:ext cx="294804" cy="294805"/>
              </a:xfrm>
              <a:prstGeom prst="rect">
                <a:avLst/>
              </a:prstGeom>
            </p:spPr>
          </p:pic>
        </p:grpSp>
        <p:grpSp>
          <p:nvGrpSpPr>
            <p:cNvPr id="142" name="Group 141"/>
            <p:cNvGrpSpPr/>
            <p:nvPr/>
          </p:nvGrpSpPr>
          <p:grpSpPr>
            <a:xfrm>
              <a:off x="5608845" y="2013847"/>
              <a:ext cx="1003560" cy="328116"/>
              <a:chOff x="6631444" y="3012375"/>
              <a:chExt cx="1003560" cy="328116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6975848" y="3039385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Notification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1444" y="3012375"/>
                <a:ext cx="289263" cy="289263"/>
              </a:xfrm>
              <a:prstGeom prst="rect">
                <a:avLst/>
              </a:prstGeom>
            </p:spPr>
          </p:pic>
        </p:grpSp>
        <p:sp>
          <p:nvSpPr>
            <p:cNvPr id="71" name="Rectangle 70"/>
            <p:cNvSpPr/>
            <p:nvPr/>
          </p:nvSpPr>
          <p:spPr bwMode="auto">
            <a:xfrm>
              <a:off x="10439952" y="195306"/>
              <a:ext cx="1569938" cy="4606420"/>
            </a:xfrm>
            <a:prstGeom prst="rect">
              <a:avLst/>
            </a:prstGeom>
            <a:solidFill>
              <a:srgbClr val="1B3C72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Hybrid</a:t>
              </a:r>
            </a:p>
            <a:p>
              <a:pPr algn="ctr" defTabSz="895751" fontAlgn="base">
                <a:lnSpc>
                  <a:spcPct val="90000"/>
                </a:lnSpc>
              </a:pPr>
              <a:r>
                <a:rPr lang="en-US" sz="1273" b="1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Cloud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1045032" y="231083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Backup</a:t>
              </a:r>
            </a:p>
          </p:txBody>
        </p:sp>
        <p:pic>
          <p:nvPicPr>
            <p:cNvPr id="207" name="Picture 206" descr="Backup Service.png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472" y="2254415"/>
              <a:ext cx="296408" cy="296408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053641" y="431886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StorSimple</a:t>
              </a:r>
              <a:endParaRPr lang="en-US" sz="750" kern="0" dirty="0">
                <a:solidFill>
                  <a:prstClr val="white"/>
                </a:solidFill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0" kern="0" dirty="0">
                <a:solidFill>
                  <a:prstClr val="white"/>
                </a:solidFill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209" name="Picture 208" descr="StorSimple.png"/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052" y="4288943"/>
              <a:ext cx="286828" cy="286828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11060762" y="3828543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Site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Recovery </a:t>
              </a:r>
            </a:p>
          </p:txBody>
        </p:sp>
        <p:pic>
          <p:nvPicPr>
            <p:cNvPr id="211" name="Picture 210" descr="Site Recovery.png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6639" y="3784086"/>
              <a:ext cx="285842" cy="285842"/>
            </a:xfrm>
            <a:prstGeom prst="rect">
              <a:avLst/>
            </a:prstGeom>
          </p:spPr>
        </p:pic>
        <p:sp>
          <p:nvSpPr>
            <p:cNvPr id="212" name="TextBox 211"/>
            <p:cNvSpPr txBox="1"/>
            <p:nvPr/>
          </p:nvSpPr>
          <p:spPr>
            <a:xfrm>
              <a:off x="11045517" y="3358602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Import/Export</a:t>
              </a:r>
            </a:p>
          </p:txBody>
        </p:sp>
        <p:pic>
          <p:nvPicPr>
            <p:cNvPr id="213" name="Picture 212" descr="Storage (Azure).png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697" y="3338544"/>
              <a:ext cx="286753" cy="286753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 bwMode="auto">
            <a:xfrm>
              <a:off x="6011602" y="4930460"/>
              <a:ext cx="6291748" cy="789804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44814" rIns="8963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742874" y="532204"/>
              <a:ext cx="3539738" cy="1335747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grpSp>
          <p:nvGrpSpPr>
            <p:cNvPr id="388" name="Group 387"/>
            <p:cNvGrpSpPr/>
            <p:nvPr/>
          </p:nvGrpSpPr>
          <p:grpSpPr>
            <a:xfrm>
              <a:off x="6923783" y="889774"/>
              <a:ext cx="1052323" cy="324187"/>
              <a:chOff x="8470741" y="3254791"/>
              <a:chExt cx="1052323" cy="324187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8863908" y="327787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Database</a:t>
                </a:r>
              </a:p>
            </p:txBody>
          </p:sp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1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0741" y="3254791"/>
                <a:ext cx="296809" cy="296809"/>
              </a:xfrm>
              <a:prstGeom prst="rect">
                <a:avLst/>
              </a:prstGeom>
            </p:spPr>
          </p:pic>
        </p:grpSp>
        <p:grpSp>
          <p:nvGrpSpPr>
            <p:cNvPr id="390" name="Group 389"/>
            <p:cNvGrpSpPr/>
            <p:nvPr/>
          </p:nvGrpSpPr>
          <p:grpSpPr>
            <a:xfrm>
              <a:off x="9045716" y="929682"/>
              <a:ext cx="993052" cy="352571"/>
              <a:chOff x="10592674" y="3294699"/>
              <a:chExt cx="993052" cy="352571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10926570" y="3346165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CosmosDB</a:t>
                </a:r>
                <a:endPara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1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2674" y="3294699"/>
                <a:ext cx="290620" cy="290619"/>
              </a:xfrm>
              <a:prstGeom prst="rect">
                <a:avLst/>
              </a:prstGeom>
            </p:spPr>
          </p:pic>
        </p:grpSp>
        <p:grpSp>
          <p:nvGrpSpPr>
            <p:cNvPr id="391" name="Group 390"/>
            <p:cNvGrpSpPr/>
            <p:nvPr/>
          </p:nvGrpSpPr>
          <p:grpSpPr>
            <a:xfrm>
              <a:off x="8045777" y="1414488"/>
              <a:ext cx="1011763" cy="318839"/>
              <a:chOff x="9523064" y="3779505"/>
              <a:chExt cx="1011763" cy="318839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9875671" y="379723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Redis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Cache</a:t>
                </a:r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1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3064" y="3779505"/>
                <a:ext cx="289282" cy="289282"/>
              </a:xfrm>
              <a:prstGeom prst="rect">
                <a:avLst/>
              </a:prstGeom>
            </p:spPr>
          </p:pic>
        </p:grpSp>
        <p:grpSp>
          <p:nvGrpSpPr>
            <p:cNvPr id="392" name="Group 391"/>
            <p:cNvGrpSpPr/>
            <p:nvPr/>
          </p:nvGrpSpPr>
          <p:grpSpPr>
            <a:xfrm>
              <a:off x="9559960" y="1410308"/>
              <a:ext cx="1011560" cy="324689"/>
              <a:chOff x="11106918" y="3775325"/>
              <a:chExt cx="1011560" cy="324689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11459322" y="379890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Azure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Search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1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6918" y="3775325"/>
                <a:ext cx="293993" cy="293993"/>
              </a:xfrm>
              <a:prstGeom prst="rect">
                <a:avLst/>
              </a:prstGeom>
            </p:spPr>
          </p:pic>
        </p:grpSp>
        <p:grpSp>
          <p:nvGrpSpPr>
            <p:cNvPr id="393" name="Group 392"/>
            <p:cNvGrpSpPr/>
            <p:nvPr/>
          </p:nvGrpSpPr>
          <p:grpSpPr>
            <a:xfrm>
              <a:off x="8767152" y="1412176"/>
              <a:ext cx="1037278" cy="318561"/>
              <a:chOff x="10314110" y="3777193"/>
              <a:chExt cx="1037278" cy="318561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10692232" y="379464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Storage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Tables</a:t>
                </a:r>
              </a:p>
            </p:txBody>
          </p:sp>
          <p:pic>
            <p:nvPicPr>
              <p:cNvPr id="180" name="Picture 179" descr="Storage table.png"/>
              <p:cNvPicPr>
                <a:picLocks noChangeAspect="1"/>
              </p:cNvPicPr>
              <p:nvPr/>
            </p:nvPicPr>
            <p:blipFill>
              <a:blip r:embed="rId1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4110" y="3777193"/>
                <a:ext cx="288561" cy="288560"/>
              </a:xfrm>
              <a:prstGeom prst="rect">
                <a:avLst/>
              </a:prstGeom>
            </p:spPr>
          </p:pic>
        </p:grpSp>
        <p:grpSp>
          <p:nvGrpSpPr>
            <p:cNvPr id="389" name="Group 388"/>
            <p:cNvGrpSpPr/>
            <p:nvPr/>
          </p:nvGrpSpPr>
          <p:grpSpPr>
            <a:xfrm>
              <a:off x="8028919" y="927036"/>
              <a:ext cx="773361" cy="354046"/>
              <a:chOff x="9575877" y="3292053"/>
              <a:chExt cx="773361" cy="35404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5877" y="3292053"/>
                <a:ext cx="320616" cy="290558"/>
              </a:xfrm>
              <a:prstGeom prst="rect">
                <a:avLst/>
              </a:prstGeom>
            </p:spPr>
          </p:pic>
          <p:sp>
            <p:nvSpPr>
              <p:cNvPr id="246" name="TextBox 245"/>
              <p:cNvSpPr txBox="1"/>
              <p:nvPr/>
            </p:nvSpPr>
            <p:spPr>
              <a:xfrm>
                <a:off x="9951425" y="3320023"/>
                <a:ext cx="397813" cy="326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Data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Warehouse</a:t>
                </a:r>
              </a:p>
            </p:txBody>
          </p:sp>
        </p:grpSp>
        <p:sp>
          <p:nvSpPr>
            <p:cNvPr id="9" name="Freeform 8"/>
            <p:cNvSpPr/>
            <p:nvPr/>
          </p:nvSpPr>
          <p:spPr bwMode="auto">
            <a:xfrm>
              <a:off x="11186705" y="2720539"/>
              <a:ext cx="69056" cy="38723"/>
            </a:xfrm>
            <a:custGeom>
              <a:avLst/>
              <a:gdLst>
                <a:gd name="connsiteX0" fmla="*/ 0 w 69056"/>
                <a:gd name="connsiteY0" fmla="*/ 16668 h 38723"/>
                <a:gd name="connsiteX1" fmla="*/ 26194 w 69056"/>
                <a:gd name="connsiteY1" fmla="*/ 7143 h 38723"/>
                <a:gd name="connsiteX2" fmla="*/ 28575 w 69056"/>
                <a:gd name="connsiteY2" fmla="*/ 0 h 38723"/>
                <a:gd name="connsiteX3" fmla="*/ 30956 w 69056"/>
                <a:gd name="connsiteY3" fmla="*/ 7143 h 38723"/>
                <a:gd name="connsiteX4" fmla="*/ 33337 w 69056"/>
                <a:gd name="connsiteY4" fmla="*/ 38100 h 38723"/>
                <a:gd name="connsiteX5" fmla="*/ 35719 w 69056"/>
                <a:gd name="connsiteY5" fmla="*/ 28575 h 38723"/>
                <a:gd name="connsiteX6" fmla="*/ 42862 w 69056"/>
                <a:gd name="connsiteY6" fmla="*/ 23812 h 38723"/>
                <a:gd name="connsiteX7" fmla="*/ 69056 w 69056"/>
                <a:gd name="connsiteY7" fmla="*/ 19050 h 3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56" h="38723">
                  <a:moveTo>
                    <a:pt x="0" y="16668"/>
                  </a:moveTo>
                  <a:cubicBezTo>
                    <a:pt x="14329" y="14877"/>
                    <a:pt x="18768" y="18282"/>
                    <a:pt x="26194" y="7143"/>
                  </a:cubicBezTo>
                  <a:cubicBezTo>
                    <a:pt x="27586" y="5055"/>
                    <a:pt x="27781" y="2381"/>
                    <a:pt x="28575" y="0"/>
                  </a:cubicBezTo>
                  <a:cubicBezTo>
                    <a:pt x="29369" y="2381"/>
                    <a:pt x="30645" y="4653"/>
                    <a:pt x="30956" y="7143"/>
                  </a:cubicBezTo>
                  <a:cubicBezTo>
                    <a:pt x="32240" y="17413"/>
                    <a:pt x="31092" y="27997"/>
                    <a:pt x="33337" y="38100"/>
                  </a:cubicBezTo>
                  <a:cubicBezTo>
                    <a:pt x="34047" y="41295"/>
                    <a:pt x="33904" y="31298"/>
                    <a:pt x="35719" y="28575"/>
                  </a:cubicBezTo>
                  <a:cubicBezTo>
                    <a:pt x="37306" y="26194"/>
                    <a:pt x="40247" y="24974"/>
                    <a:pt x="42862" y="23812"/>
                  </a:cubicBezTo>
                  <a:cubicBezTo>
                    <a:pt x="56400" y="17795"/>
                    <a:pt x="55699" y="19050"/>
                    <a:pt x="69056" y="19050"/>
                  </a:cubicBezTo>
                </a:path>
              </a:pathLst>
            </a:cu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6214"/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062374" y="78008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AD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Health Monitoring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10701099" y="766052"/>
              <a:ext cx="310605" cy="667840"/>
              <a:chOff x="10740783" y="736599"/>
              <a:chExt cx="310605" cy="667839"/>
            </a:xfrm>
          </p:grpSpPr>
          <p:pic>
            <p:nvPicPr>
              <p:cNvPr id="222" name="Picture 221" descr="Azure Active Directory.png"/>
              <p:cNvPicPr>
                <a:picLocks noChangeAspect="1"/>
              </p:cNvPicPr>
              <p:nvPr/>
            </p:nvPicPr>
            <p:blipFill>
              <a:blip r:embed="rId1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0783" y="736599"/>
                <a:ext cx="262077" cy="262076"/>
              </a:xfrm>
              <a:prstGeom prst="rect">
                <a:avLst/>
              </a:prstGeom>
            </p:spPr>
          </p:pic>
          <p:sp>
            <p:nvSpPr>
              <p:cNvPr id="2" name="Heart 1"/>
              <p:cNvSpPr/>
              <p:nvPr/>
            </p:nvSpPr>
            <p:spPr bwMode="auto">
              <a:xfrm>
                <a:off x="10905025" y="1275030"/>
                <a:ext cx="146363" cy="129408"/>
              </a:xfrm>
              <a:prstGeom prst="heart">
                <a:avLst/>
              </a:prstGeom>
              <a:solidFill>
                <a:schemeClr val="bg1"/>
              </a:solidFill>
              <a:ln w="12700">
                <a:solidFill>
                  <a:srgbClr val="00569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kern="0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10911015" y="1312918"/>
                <a:ext cx="107890" cy="50915"/>
                <a:chOff x="11033154" y="1382736"/>
                <a:chExt cx="155481" cy="72283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11033154" y="1413481"/>
                  <a:ext cx="50167" cy="1722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V="1">
                  <a:off x="11138468" y="1418244"/>
                  <a:ext cx="50167" cy="1722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1113046" y="1382736"/>
                  <a:ext cx="1" cy="70787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V="1">
                  <a:off x="11080878" y="1387719"/>
                  <a:ext cx="25083" cy="27484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flipV="1">
                  <a:off x="11105959" y="1418129"/>
                  <a:ext cx="34927" cy="36890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Rectangle 23"/>
            <p:cNvSpPr/>
            <p:nvPr/>
          </p:nvSpPr>
          <p:spPr bwMode="auto">
            <a:xfrm>
              <a:off x="6072473" y="5231160"/>
              <a:ext cx="843562" cy="346180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Virtual Network</a:t>
              </a:r>
            </a:p>
          </p:txBody>
        </p:sp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98" y="5251801"/>
              <a:ext cx="267702" cy="267702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27" name="Rectangle 26"/>
            <p:cNvSpPr/>
            <p:nvPr/>
          </p:nvSpPr>
          <p:spPr bwMode="auto">
            <a:xfrm>
              <a:off x="8562711" y="5275218"/>
              <a:ext cx="925510" cy="3464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17926" rIns="0" bIns="89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Express</a:t>
              </a:r>
            </a:p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Route</a:t>
              </a:r>
            </a:p>
          </p:txBody>
        </p: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35" y="5259772"/>
              <a:ext cx="251761" cy="251761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25" name="Rectangle 24"/>
            <p:cNvSpPr/>
            <p:nvPr/>
          </p:nvSpPr>
          <p:spPr bwMode="auto">
            <a:xfrm>
              <a:off x="3021712" y="5284429"/>
              <a:ext cx="569842" cy="363427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Blob</a:t>
              </a:r>
            </a:p>
          </p:txBody>
        </p:sp>
        <p:pic>
          <p:nvPicPr>
            <p:cNvPr id="232" name="Picture 231" descr="Storage blob.png"/>
            <p:cNvPicPr>
              <a:picLocks noChangeAspect="1"/>
            </p:cNvPicPr>
            <p:nvPr/>
          </p:nvPicPr>
          <p:blipFill>
            <a:blip r:embed="rId2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370" y="5271155"/>
              <a:ext cx="247169" cy="2471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4531845" y="5289354"/>
              <a:ext cx="571089" cy="363427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Files</a:t>
              </a:r>
            </a:p>
          </p:txBody>
        </p:sp>
        <p:pic>
          <p:nvPicPr>
            <p:cNvPr id="233" name="Picture 232" descr="Storage blob.png"/>
            <p:cNvPicPr>
              <a:picLocks noChangeAspect="1"/>
            </p:cNvPicPr>
            <p:nvPr/>
          </p:nvPicPr>
          <p:blipFill>
            <a:blip r:embed="rId2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126" y="5276081"/>
              <a:ext cx="247169" cy="247170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 bwMode="auto">
            <a:xfrm>
              <a:off x="5176861" y="5284427"/>
              <a:ext cx="615430" cy="363427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Disks</a:t>
              </a:r>
            </a:p>
          </p:txBody>
        </p:sp>
        <p:pic>
          <p:nvPicPr>
            <p:cNvPr id="234" name="Picture 233" descr="Storage blob.png"/>
            <p:cNvPicPr>
              <a:picLocks noChangeAspect="1"/>
            </p:cNvPicPr>
            <p:nvPr/>
          </p:nvPicPr>
          <p:blipFill>
            <a:blip r:embed="rId2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537" y="5271155"/>
              <a:ext cx="247169" cy="24717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 bwMode="auto">
            <a:xfrm>
              <a:off x="273828" y="5296256"/>
              <a:ext cx="1149786" cy="35606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2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03" y="5281215"/>
              <a:ext cx="261581" cy="261582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TextBox 235"/>
            <p:cNvSpPr txBox="1"/>
            <p:nvPr/>
          </p:nvSpPr>
          <p:spPr>
            <a:xfrm>
              <a:off x="11062374" y="123169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AD Privileged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Identity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Management</a:t>
              </a:r>
            </a:p>
          </p:txBody>
        </p: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695453" y="1253262"/>
              <a:ext cx="245456" cy="317925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9495794" y="5230828"/>
              <a:ext cx="921643" cy="3464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Traffic Manager</a:t>
              </a: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599" y="5280589"/>
              <a:ext cx="210127" cy="210127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247" name="Rectangle 246"/>
            <p:cNvSpPr/>
            <p:nvPr/>
          </p:nvSpPr>
          <p:spPr bwMode="auto">
            <a:xfrm>
              <a:off x="11373143" y="5230828"/>
              <a:ext cx="870398" cy="3464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35852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App</a:t>
              </a:r>
            </a:p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Gateway</a:t>
              </a:r>
            </a:p>
          </p:txBody>
        </p:sp>
        <p:sp>
          <p:nvSpPr>
            <p:cNvPr id="327" name="Freeform 326"/>
            <p:cNvSpPr/>
            <p:nvPr/>
          </p:nvSpPr>
          <p:spPr bwMode="auto">
            <a:xfrm rot="2700000">
              <a:off x="11423302" y="5291608"/>
              <a:ext cx="188089" cy="188089"/>
            </a:xfrm>
            <a:custGeom>
              <a:avLst/>
              <a:gdLst>
                <a:gd name="connsiteX0" fmla="*/ 314803 w 613867"/>
                <a:gd name="connsiteY0" fmla="*/ 374281 h 613867"/>
                <a:gd name="connsiteX1" fmla="*/ 390557 w 613867"/>
                <a:gd name="connsiteY1" fmla="*/ 450035 h 613867"/>
                <a:gd name="connsiteX2" fmla="*/ 330696 w 613867"/>
                <a:gd name="connsiteY2" fmla="*/ 509896 h 613867"/>
                <a:gd name="connsiteX3" fmla="*/ 507842 w 613867"/>
                <a:gd name="connsiteY3" fmla="*/ 504902 h 613867"/>
                <a:gd name="connsiteX4" fmla="*/ 512837 w 613867"/>
                <a:gd name="connsiteY4" fmla="*/ 327756 h 613867"/>
                <a:gd name="connsiteX5" fmla="*/ 452975 w 613867"/>
                <a:gd name="connsiteY5" fmla="*/ 387617 h 613867"/>
                <a:gd name="connsiteX6" fmla="*/ 377221 w 613867"/>
                <a:gd name="connsiteY6" fmla="*/ 311863 h 613867"/>
                <a:gd name="connsiteX7" fmla="*/ 367619 w 613867"/>
                <a:gd name="connsiteY7" fmla="*/ 63753 h 613867"/>
                <a:gd name="connsiteX8" fmla="*/ 372612 w 613867"/>
                <a:gd name="connsiteY8" fmla="*/ 240900 h 613867"/>
                <a:gd name="connsiteX9" fmla="*/ 549761 w 613867"/>
                <a:gd name="connsiteY9" fmla="*/ 245895 h 613867"/>
                <a:gd name="connsiteX10" fmla="*/ 489898 w 613867"/>
                <a:gd name="connsiteY10" fmla="*/ 186033 h 613867"/>
                <a:gd name="connsiteX11" fmla="*/ 565652 w 613867"/>
                <a:gd name="connsiteY11" fmla="*/ 110279 h 613867"/>
                <a:gd name="connsiteX12" fmla="*/ 503234 w 613867"/>
                <a:gd name="connsiteY12" fmla="*/ 47861 h 613867"/>
                <a:gd name="connsiteX13" fmla="*/ 427480 w 613867"/>
                <a:gd name="connsiteY13" fmla="*/ 123615 h 613867"/>
                <a:gd name="connsiteX14" fmla="*/ 60550 w 613867"/>
                <a:gd name="connsiteY14" fmla="*/ 370823 h 613867"/>
                <a:gd name="connsiteX15" fmla="*/ 120411 w 613867"/>
                <a:gd name="connsiteY15" fmla="*/ 430684 h 613867"/>
                <a:gd name="connsiteX16" fmla="*/ 44657 w 613867"/>
                <a:gd name="connsiteY16" fmla="*/ 506438 h 613867"/>
                <a:gd name="connsiteX17" fmla="*/ 107075 w 613867"/>
                <a:gd name="connsiteY17" fmla="*/ 568856 h 613867"/>
                <a:gd name="connsiteX18" fmla="*/ 182829 w 613867"/>
                <a:gd name="connsiteY18" fmla="*/ 493102 h 613867"/>
                <a:gd name="connsiteX19" fmla="*/ 242691 w 613867"/>
                <a:gd name="connsiteY19" fmla="*/ 552964 h 613867"/>
                <a:gd name="connsiteX20" fmla="*/ 237696 w 613867"/>
                <a:gd name="connsiteY20" fmla="*/ 375818 h 613867"/>
                <a:gd name="connsiteX21" fmla="*/ 104519 w 613867"/>
                <a:gd name="connsiteY21" fmla="*/ 101580 h 613867"/>
                <a:gd name="connsiteX22" fmla="*/ 99524 w 613867"/>
                <a:gd name="connsiteY22" fmla="*/ 278727 h 613867"/>
                <a:gd name="connsiteX23" fmla="*/ 159386 w 613867"/>
                <a:gd name="connsiteY23" fmla="*/ 218865 h 613867"/>
                <a:gd name="connsiteX24" fmla="*/ 235140 w 613867"/>
                <a:gd name="connsiteY24" fmla="*/ 294619 h 613867"/>
                <a:gd name="connsiteX25" fmla="*/ 297558 w 613867"/>
                <a:gd name="connsiteY25" fmla="*/ 232201 h 613867"/>
                <a:gd name="connsiteX26" fmla="*/ 221804 w 613867"/>
                <a:gd name="connsiteY26" fmla="*/ 156447 h 613867"/>
                <a:gd name="connsiteX27" fmla="*/ 281665 w 613867"/>
                <a:gd name="connsiteY27" fmla="*/ 96586 h 613867"/>
                <a:gd name="connsiteX28" fmla="*/ 29967 w 613867"/>
                <a:gd name="connsiteY28" fmla="*/ 29967 h 613867"/>
                <a:gd name="connsiteX29" fmla="*/ 102313 w 613867"/>
                <a:gd name="connsiteY29" fmla="*/ 0 h 613867"/>
                <a:gd name="connsiteX30" fmla="*/ 511554 w 613867"/>
                <a:gd name="connsiteY30" fmla="*/ 0 h 613867"/>
                <a:gd name="connsiteX31" fmla="*/ 613867 w 613867"/>
                <a:gd name="connsiteY31" fmla="*/ 102313 h 613867"/>
                <a:gd name="connsiteX32" fmla="*/ 613867 w 613867"/>
                <a:gd name="connsiteY32" fmla="*/ 511554 h 613867"/>
                <a:gd name="connsiteX33" fmla="*/ 511554 w 613867"/>
                <a:gd name="connsiteY33" fmla="*/ 613867 h 613867"/>
                <a:gd name="connsiteX34" fmla="*/ 102313 w 613867"/>
                <a:gd name="connsiteY34" fmla="*/ 613867 h 613867"/>
                <a:gd name="connsiteX35" fmla="*/ 0 w 613867"/>
                <a:gd name="connsiteY35" fmla="*/ 511554 h 613867"/>
                <a:gd name="connsiteX36" fmla="*/ 0 w 613867"/>
                <a:gd name="connsiteY36" fmla="*/ 102313 h 613867"/>
                <a:gd name="connsiteX37" fmla="*/ 29967 w 613867"/>
                <a:gd name="connsiteY37" fmla="*/ 29967 h 61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3867" h="613867">
                  <a:moveTo>
                    <a:pt x="314803" y="374281"/>
                  </a:moveTo>
                  <a:lnTo>
                    <a:pt x="390557" y="450035"/>
                  </a:lnTo>
                  <a:lnTo>
                    <a:pt x="330696" y="509896"/>
                  </a:lnTo>
                  <a:lnTo>
                    <a:pt x="507842" y="504902"/>
                  </a:lnTo>
                  <a:lnTo>
                    <a:pt x="512837" y="327756"/>
                  </a:lnTo>
                  <a:lnTo>
                    <a:pt x="452975" y="387617"/>
                  </a:lnTo>
                  <a:lnTo>
                    <a:pt x="377221" y="311863"/>
                  </a:lnTo>
                  <a:close/>
                  <a:moveTo>
                    <a:pt x="367619" y="63753"/>
                  </a:moveTo>
                  <a:lnTo>
                    <a:pt x="372612" y="240900"/>
                  </a:lnTo>
                  <a:lnTo>
                    <a:pt x="549761" y="245895"/>
                  </a:lnTo>
                  <a:lnTo>
                    <a:pt x="489898" y="186033"/>
                  </a:lnTo>
                  <a:lnTo>
                    <a:pt x="565652" y="110279"/>
                  </a:lnTo>
                  <a:lnTo>
                    <a:pt x="503234" y="47861"/>
                  </a:lnTo>
                  <a:lnTo>
                    <a:pt x="427480" y="123615"/>
                  </a:lnTo>
                  <a:close/>
                  <a:moveTo>
                    <a:pt x="60550" y="370823"/>
                  </a:moveTo>
                  <a:lnTo>
                    <a:pt x="120411" y="430684"/>
                  </a:lnTo>
                  <a:lnTo>
                    <a:pt x="44657" y="506438"/>
                  </a:lnTo>
                  <a:lnTo>
                    <a:pt x="107075" y="568856"/>
                  </a:lnTo>
                  <a:lnTo>
                    <a:pt x="182829" y="493102"/>
                  </a:lnTo>
                  <a:lnTo>
                    <a:pt x="242691" y="552964"/>
                  </a:lnTo>
                  <a:lnTo>
                    <a:pt x="237696" y="375818"/>
                  </a:lnTo>
                  <a:close/>
                  <a:moveTo>
                    <a:pt x="104519" y="101580"/>
                  </a:moveTo>
                  <a:lnTo>
                    <a:pt x="99524" y="278727"/>
                  </a:lnTo>
                  <a:lnTo>
                    <a:pt x="159386" y="218865"/>
                  </a:lnTo>
                  <a:lnTo>
                    <a:pt x="235140" y="294619"/>
                  </a:lnTo>
                  <a:lnTo>
                    <a:pt x="297558" y="232201"/>
                  </a:lnTo>
                  <a:lnTo>
                    <a:pt x="221804" y="156447"/>
                  </a:lnTo>
                  <a:lnTo>
                    <a:pt x="281665" y="96586"/>
                  </a:lnTo>
                  <a:close/>
                  <a:moveTo>
                    <a:pt x="29967" y="29967"/>
                  </a:moveTo>
                  <a:cubicBezTo>
                    <a:pt x="48482" y="11452"/>
                    <a:pt x="74060" y="0"/>
                    <a:pt x="102313" y="0"/>
                  </a:cubicBezTo>
                  <a:lnTo>
                    <a:pt x="511554" y="0"/>
                  </a:lnTo>
                  <a:cubicBezTo>
                    <a:pt x="568060" y="0"/>
                    <a:pt x="613867" y="45807"/>
                    <a:pt x="613867" y="102313"/>
                  </a:cubicBezTo>
                  <a:lnTo>
                    <a:pt x="613867" y="511554"/>
                  </a:lnTo>
                  <a:cubicBezTo>
                    <a:pt x="613867" y="568060"/>
                    <a:pt x="568060" y="613867"/>
                    <a:pt x="511554" y="613867"/>
                  </a:cubicBezTo>
                  <a:lnTo>
                    <a:pt x="102313" y="613867"/>
                  </a:lnTo>
                  <a:cubicBezTo>
                    <a:pt x="45807" y="613867"/>
                    <a:pt x="0" y="568060"/>
                    <a:pt x="0" y="511554"/>
                  </a:cubicBezTo>
                  <a:lnTo>
                    <a:pt x="0" y="102313"/>
                  </a:lnTo>
                  <a:cubicBezTo>
                    <a:pt x="0" y="74060"/>
                    <a:pt x="11452" y="48482"/>
                    <a:pt x="29967" y="2996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11057160" y="279598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Operational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</a:t>
              </a:r>
            </a:p>
          </p:txBody>
        </p:sp>
        <p:pic>
          <p:nvPicPr>
            <p:cNvPr id="330" name="Picture 329" descr="Operational Insights.png"/>
            <p:cNvPicPr>
              <a:picLocks noChangeAspect="1"/>
            </p:cNvPicPr>
            <p:nvPr/>
          </p:nvPicPr>
          <p:blipFill>
            <a:blip r:embed="rId2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990" y="2750675"/>
              <a:ext cx="280231" cy="28023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 bwMode="auto">
            <a:xfrm>
              <a:off x="2019355" y="2924476"/>
              <a:ext cx="2289675" cy="1673141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Compute Services</a:t>
              </a: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5592672" y="1532909"/>
              <a:ext cx="1001364" cy="338014"/>
              <a:chOff x="6918739" y="2547997"/>
              <a:chExt cx="1001364" cy="338014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7260947" y="2584905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Cloud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8739" y="2547997"/>
                <a:ext cx="289802" cy="289802"/>
              </a:xfrm>
              <a:prstGeom prst="rect">
                <a:avLst/>
              </a:prstGeom>
            </p:spPr>
          </p:pic>
        </p:grpSp>
        <p:grpSp>
          <p:nvGrpSpPr>
            <p:cNvPr id="345" name="Group 344"/>
            <p:cNvGrpSpPr/>
            <p:nvPr/>
          </p:nvGrpSpPr>
          <p:grpSpPr>
            <a:xfrm>
              <a:off x="2258989" y="3829575"/>
              <a:ext cx="1007741" cy="320053"/>
              <a:chOff x="3566502" y="2427953"/>
              <a:chExt cx="1007741" cy="320053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915087" y="2427953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Batch</a:t>
                </a:r>
              </a:p>
            </p:txBody>
          </p:sp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502" y="2444470"/>
                <a:ext cx="303536" cy="303536"/>
              </a:xfrm>
              <a:prstGeom prst="rect">
                <a:avLst/>
              </a:prstGeom>
            </p:spPr>
          </p:pic>
        </p:grpSp>
        <p:grpSp>
          <p:nvGrpSpPr>
            <p:cNvPr id="346" name="Group 345"/>
            <p:cNvGrpSpPr/>
            <p:nvPr/>
          </p:nvGrpSpPr>
          <p:grpSpPr>
            <a:xfrm>
              <a:off x="3287026" y="3832353"/>
              <a:ext cx="1045050" cy="363426"/>
              <a:chOff x="4317137" y="2420457"/>
              <a:chExt cx="1045050" cy="363426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4703031" y="2482777"/>
                <a:ext cx="659156" cy="30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RemoteApp</a:t>
                </a:r>
              </a:p>
            </p:txBody>
          </p: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7137" y="2420457"/>
                <a:ext cx="291655" cy="291656"/>
              </a:xfrm>
              <a:prstGeom prst="rect">
                <a:avLst/>
              </a:prstGeom>
            </p:spPr>
          </p:pic>
        </p:grpSp>
        <p:sp>
          <p:nvSpPr>
            <p:cNvPr id="349" name="TextBox 348"/>
            <p:cNvSpPr txBox="1"/>
            <p:nvPr/>
          </p:nvSpPr>
          <p:spPr>
            <a:xfrm>
              <a:off x="5081945" y="2047294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Service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Fabric</a:t>
              </a:r>
            </a:p>
          </p:txBody>
        </p:sp>
        <p:sp>
          <p:nvSpPr>
            <p:cNvPr id="360" name="Freeform 359"/>
            <p:cNvSpPr/>
            <p:nvPr/>
          </p:nvSpPr>
          <p:spPr bwMode="auto">
            <a:xfrm>
              <a:off x="4739894" y="2031106"/>
              <a:ext cx="282441" cy="271463"/>
            </a:xfrm>
            <a:custGeom>
              <a:avLst/>
              <a:gdLst>
                <a:gd name="connsiteX0" fmla="*/ 284961 w 673895"/>
                <a:gd name="connsiteY0" fmla="*/ 158165 h 647702"/>
                <a:gd name="connsiteX1" fmla="*/ 170786 w 673895"/>
                <a:gd name="connsiteY1" fmla="*/ 242195 h 647702"/>
                <a:gd name="connsiteX2" fmla="*/ 176214 w 673895"/>
                <a:gd name="connsiteY2" fmla="*/ 269082 h 647702"/>
                <a:gd name="connsiteX3" fmla="*/ 150408 w 673895"/>
                <a:gd name="connsiteY3" fmla="*/ 331383 h 647702"/>
                <a:gd name="connsiteX4" fmla="*/ 146443 w 673895"/>
                <a:gd name="connsiteY4" fmla="*/ 334057 h 647702"/>
                <a:gd name="connsiteX5" fmla="*/ 192422 w 673895"/>
                <a:gd name="connsiteY5" fmla="*/ 472837 h 647702"/>
                <a:gd name="connsiteX6" fmla="*/ 220034 w 673895"/>
                <a:gd name="connsiteY6" fmla="*/ 478412 h 647702"/>
                <a:gd name="connsiteX7" fmla="*/ 248039 w 673895"/>
                <a:gd name="connsiteY7" fmla="*/ 497294 h 647702"/>
                <a:gd name="connsiteX8" fmla="*/ 265572 w 673895"/>
                <a:gd name="connsiteY8" fmla="*/ 523298 h 647702"/>
                <a:gd name="connsiteX9" fmla="*/ 408956 w 673895"/>
                <a:gd name="connsiteY9" fmla="*/ 523298 h 647702"/>
                <a:gd name="connsiteX10" fmla="*/ 417479 w 673895"/>
                <a:gd name="connsiteY10" fmla="*/ 505571 h 647702"/>
                <a:gd name="connsiteX11" fmla="*/ 456243 w 673895"/>
                <a:gd name="connsiteY11" fmla="*/ 473649 h 647702"/>
                <a:gd name="connsiteX12" fmla="*/ 488887 w 673895"/>
                <a:gd name="connsiteY12" fmla="*/ 467058 h 647702"/>
                <a:gd name="connsiteX13" fmla="*/ 531395 w 673895"/>
                <a:gd name="connsiteY13" fmla="*/ 334333 h 647702"/>
                <a:gd name="connsiteX14" fmla="*/ 523487 w 673895"/>
                <a:gd name="connsiteY14" fmla="*/ 329002 h 647702"/>
                <a:gd name="connsiteX15" fmla="*/ 497681 w 673895"/>
                <a:gd name="connsiteY15" fmla="*/ 266701 h 647702"/>
                <a:gd name="connsiteX16" fmla="*/ 501673 w 673895"/>
                <a:gd name="connsiteY16" fmla="*/ 246929 h 647702"/>
                <a:gd name="connsiteX17" fmla="*/ 384346 w 673895"/>
                <a:gd name="connsiteY17" fmla="*/ 159653 h 647702"/>
                <a:gd name="connsiteX18" fmla="*/ 370052 w 673895"/>
                <a:gd name="connsiteY18" fmla="*/ 169290 h 647702"/>
                <a:gd name="connsiteX19" fmla="*/ 335757 w 673895"/>
                <a:gd name="connsiteY19" fmla="*/ 176214 h 647702"/>
                <a:gd name="connsiteX20" fmla="*/ 301462 w 673895"/>
                <a:gd name="connsiteY20" fmla="*/ 169290 h 647702"/>
                <a:gd name="connsiteX21" fmla="*/ 335757 w 673895"/>
                <a:gd name="connsiteY21" fmla="*/ 0 h 647702"/>
                <a:gd name="connsiteX22" fmla="*/ 423864 w 673895"/>
                <a:gd name="connsiteY22" fmla="*/ 88107 h 647702"/>
                <a:gd name="connsiteX23" fmla="*/ 420253 w 673895"/>
                <a:gd name="connsiteY23" fmla="*/ 105993 h 647702"/>
                <a:gd name="connsiteX24" fmla="*/ 538728 w 673895"/>
                <a:gd name="connsiteY24" fmla="*/ 194124 h 647702"/>
                <a:gd name="connsiteX25" fmla="*/ 551493 w 673895"/>
                <a:gd name="connsiteY25" fmla="*/ 185518 h 647702"/>
                <a:gd name="connsiteX26" fmla="*/ 585788 w 673895"/>
                <a:gd name="connsiteY26" fmla="*/ 178594 h 647702"/>
                <a:gd name="connsiteX27" fmla="*/ 673895 w 673895"/>
                <a:gd name="connsiteY27" fmla="*/ 266701 h 647702"/>
                <a:gd name="connsiteX28" fmla="*/ 620083 w 673895"/>
                <a:gd name="connsiteY28" fmla="*/ 347884 h 647702"/>
                <a:gd name="connsiteX29" fmla="*/ 593016 w 673895"/>
                <a:gd name="connsiteY29" fmla="*/ 353349 h 647702"/>
                <a:gd name="connsiteX30" fmla="*/ 549222 w 673895"/>
                <a:gd name="connsiteY30" fmla="*/ 490092 h 647702"/>
                <a:gd name="connsiteX31" fmla="*/ 552839 w 673895"/>
                <a:gd name="connsiteY31" fmla="*/ 492531 h 647702"/>
                <a:gd name="connsiteX32" fmla="*/ 578645 w 673895"/>
                <a:gd name="connsiteY32" fmla="*/ 554832 h 647702"/>
                <a:gd name="connsiteX33" fmla="*/ 490538 w 673895"/>
                <a:gd name="connsiteY33" fmla="*/ 642939 h 647702"/>
                <a:gd name="connsiteX34" fmla="*/ 409355 w 673895"/>
                <a:gd name="connsiteY34" fmla="*/ 589127 h 647702"/>
                <a:gd name="connsiteX35" fmla="*/ 409084 w 673895"/>
                <a:gd name="connsiteY35" fmla="*/ 587783 h 647702"/>
                <a:gd name="connsiteX36" fmla="*/ 268154 w 673895"/>
                <a:gd name="connsiteY36" fmla="*/ 587783 h 647702"/>
                <a:gd name="connsiteX37" fmla="*/ 266921 w 673895"/>
                <a:gd name="connsiteY37" fmla="*/ 593890 h 647702"/>
                <a:gd name="connsiteX38" fmla="*/ 185738 w 673895"/>
                <a:gd name="connsiteY38" fmla="*/ 647702 h 647702"/>
                <a:gd name="connsiteX39" fmla="*/ 97631 w 673895"/>
                <a:gd name="connsiteY39" fmla="*/ 559595 h 647702"/>
                <a:gd name="connsiteX40" fmla="*/ 123437 w 673895"/>
                <a:gd name="connsiteY40" fmla="*/ 497294 h 647702"/>
                <a:gd name="connsiteX41" fmla="*/ 130921 w 673895"/>
                <a:gd name="connsiteY41" fmla="*/ 492248 h 647702"/>
                <a:gd name="connsiteX42" fmla="*/ 86036 w 673895"/>
                <a:gd name="connsiteY42" fmla="*/ 356771 h 647702"/>
                <a:gd name="connsiteX43" fmla="*/ 53812 w 673895"/>
                <a:gd name="connsiteY43" fmla="*/ 350265 h 647702"/>
                <a:gd name="connsiteX44" fmla="*/ 0 w 673895"/>
                <a:gd name="connsiteY44" fmla="*/ 269082 h 647702"/>
                <a:gd name="connsiteX45" fmla="*/ 88107 w 673895"/>
                <a:gd name="connsiteY45" fmla="*/ 180975 h 647702"/>
                <a:gd name="connsiteX46" fmla="*/ 122402 w 673895"/>
                <a:gd name="connsiteY46" fmla="*/ 187899 h 647702"/>
                <a:gd name="connsiteX47" fmla="*/ 129378 w 673895"/>
                <a:gd name="connsiteY47" fmla="*/ 192602 h 647702"/>
                <a:gd name="connsiteX48" fmla="*/ 250718 w 673895"/>
                <a:gd name="connsiteY48" fmla="*/ 103300 h 647702"/>
                <a:gd name="connsiteX49" fmla="*/ 247650 w 673895"/>
                <a:gd name="connsiteY49" fmla="*/ 88107 h 647702"/>
                <a:gd name="connsiteX50" fmla="*/ 335757 w 673895"/>
                <a:gd name="connsiteY50" fmla="*/ 0 h 64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73895" h="647702">
                  <a:moveTo>
                    <a:pt x="284961" y="158165"/>
                  </a:moveTo>
                  <a:lnTo>
                    <a:pt x="170786" y="242195"/>
                  </a:lnTo>
                  <a:lnTo>
                    <a:pt x="176214" y="269082"/>
                  </a:lnTo>
                  <a:cubicBezTo>
                    <a:pt x="176214" y="293412"/>
                    <a:pt x="166353" y="315439"/>
                    <a:pt x="150408" y="331383"/>
                  </a:cubicBezTo>
                  <a:lnTo>
                    <a:pt x="146443" y="334057"/>
                  </a:lnTo>
                  <a:lnTo>
                    <a:pt x="192422" y="472837"/>
                  </a:lnTo>
                  <a:lnTo>
                    <a:pt x="220034" y="478412"/>
                  </a:lnTo>
                  <a:cubicBezTo>
                    <a:pt x="230575" y="482870"/>
                    <a:pt x="240067" y="489322"/>
                    <a:pt x="248039" y="497294"/>
                  </a:cubicBezTo>
                  <a:lnTo>
                    <a:pt x="265572" y="523298"/>
                  </a:lnTo>
                  <a:lnTo>
                    <a:pt x="408956" y="523298"/>
                  </a:lnTo>
                  <a:lnTo>
                    <a:pt x="417479" y="505571"/>
                  </a:lnTo>
                  <a:cubicBezTo>
                    <a:pt x="426979" y="491509"/>
                    <a:pt x="440432" y="480337"/>
                    <a:pt x="456243" y="473649"/>
                  </a:cubicBezTo>
                  <a:lnTo>
                    <a:pt x="488887" y="467058"/>
                  </a:lnTo>
                  <a:lnTo>
                    <a:pt x="531395" y="334333"/>
                  </a:lnTo>
                  <a:lnTo>
                    <a:pt x="523487" y="329002"/>
                  </a:lnTo>
                  <a:cubicBezTo>
                    <a:pt x="507543" y="313058"/>
                    <a:pt x="497681" y="291031"/>
                    <a:pt x="497681" y="266701"/>
                  </a:cubicBezTo>
                  <a:lnTo>
                    <a:pt x="501673" y="246929"/>
                  </a:lnTo>
                  <a:lnTo>
                    <a:pt x="384346" y="159653"/>
                  </a:lnTo>
                  <a:lnTo>
                    <a:pt x="370052" y="169290"/>
                  </a:lnTo>
                  <a:cubicBezTo>
                    <a:pt x="359511" y="173749"/>
                    <a:pt x="347922" y="176214"/>
                    <a:pt x="335757" y="176214"/>
                  </a:cubicBezTo>
                  <a:cubicBezTo>
                    <a:pt x="323592" y="176214"/>
                    <a:pt x="312003" y="173749"/>
                    <a:pt x="301462" y="169290"/>
                  </a:cubicBezTo>
                  <a:close/>
                  <a:moveTo>
                    <a:pt x="335757" y="0"/>
                  </a:moveTo>
                  <a:cubicBezTo>
                    <a:pt x="384417" y="0"/>
                    <a:pt x="423864" y="39447"/>
                    <a:pt x="423864" y="88107"/>
                  </a:cubicBezTo>
                  <a:lnTo>
                    <a:pt x="420253" y="105993"/>
                  </a:lnTo>
                  <a:lnTo>
                    <a:pt x="538728" y="194124"/>
                  </a:lnTo>
                  <a:lnTo>
                    <a:pt x="551493" y="185518"/>
                  </a:lnTo>
                  <a:cubicBezTo>
                    <a:pt x="562034" y="181059"/>
                    <a:pt x="573623" y="178594"/>
                    <a:pt x="585788" y="178594"/>
                  </a:cubicBezTo>
                  <a:cubicBezTo>
                    <a:pt x="634448" y="178594"/>
                    <a:pt x="673895" y="218041"/>
                    <a:pt x="673895" y="266701"/>
                  </a:cubicBezTo>
                  <a:cubicBezTo>
                    <a:pt x="673895" y="303196"/>
                    <a:pt x="651706" y="334509"/>
                    <a:pt x="620083" y="347884"/>
                  </a:cubicBezTo>
                  <a:lnTo>
                    <a:pt x="593016" y="353349"/>
                  </a:lnTo>
                  <a:lnTo>
                    <a:pt x="549222" y="490092"/>
                  </a:lnTo>
                  <a:lnTo>
                    <a:pt x="552839" y="492531"/>
                  </a:lnTo>
                  <a:cubicBezTo>
                    <a:pt x="568783" y="508475"/>
                    <a:pt x="578645" y="530502"/>
                    <a:pt x="578645" y="554832"/>
                  </a:cubicBezTo>
                  <a:cubicBezTo>
                    <a:pt x="578645" y="603492"/>
                    <a:pt x="539198" y="642939"/>
                    <a:pt x="490538" y="642939"/>
                  </a:cubicBezTo>
                  <a:cubicBezTo>
                    <a:pt x="454043" y="642939"/>
                    <a:pt x="422731" y="620750"/>
                    <a:pt x="409355" y="589127"/>
                  </a:cubicBezTo>
                  <a:lnTo>
                    <a:pt x="409084" y="587783"/>
                  </a:lnTo>
                  <a:lnTo>
                    <a:pt x="268154" y="587783"/>
                  </a:lnTo>
                  <a:lnTo>
                    <a:pt x="266921" y="593890"/>
                  </a:lnTo>
                  <a:cubicBezTo>
                    <a:pt x="253546" y="625513"/>
                    <a:pt x="222233" y="647702"/>
                    <a:pt x="185738" y="647702"/>
                  </a:cubicBezTo>
                  <a:cubicBezTo>
                    <a:pt x="137078" y="647702"/>
                    <a:pt x="97631" y="608255"/>
                    <a:pt x="97631" y="559595"/>
                  </a:cubicBezTo>
                  <a:cubicBezTo>
                    <a:pt x="97631" y="535265"/>
                    <a:pt x="107493" y="513238"/>
                    <a:pt x="123437" y="497294"/>
                  </a:cubicBezTo>
                  <a:lnTo>
                    <a:pt x="130921" y="492248"/>
                  </a:lnTo>
                  <a:lnTo>
                    <a:pt x="86036" y="356771"/>
                  </a:lnTo>
                  <a:lnTo>
                    <a:pt x="53812" y="350265"/>
                  </a:lnTo>
                  <a:cubicBezTo>
                    <a:pt x="22189" y="336890"/>
                    <a:pt x="0" y="305577"/>
                    <a:pt x="0" y="269082"/>
                  </a:cubicBezTo>
                  <a:cubicBezTo>
                    <a:pt x="0" y="220422"/>
                    <a:pt x="39447" y="180975"/>
                    <a:pt x="88107" y="180975"/>
                  </a:cubicBezTo>
                  <a:cubicBezTo>
                    <a:pt x="100272" y="180975"/>
                    <a:pt x="111861" y="183440"/>
                    <a:pt x="122402" y="187899"/>
                  </a:cubicBezTo>
                  <a:lnTo>
                    <a:pt x="129378" y="192602"/>
                  </a:lnTo>
                  <a:lnTo>
                    <a:pt x="250718" y="103300"/>
                  </a:lnTo>
                  <a:lnTo>
                    <a:pt x="247650" y="88107"/>
                  </a:lnTo>
                  <a:cubicBezTo>
                    <a:pt x="247650" y="39447"/>
                    <a:pt x="287097" y="0"/>
                    <a:pt x="3357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22349" y="2826742"/>
              <a:ext cx="2190056" cy="1773950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Developer Services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4542997" y="3282151"/>
              <a:ext cx="1016238" cy="309095"/>
              <a:chOff x="9204452" y="1809539"/>
              <a:chExt cx="1016238" cy="309095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9551307" y="1868609"/>
                <a:ext cx="669383" cy="25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Visual Studio</a:t>
                </a:r>
              </a:p>
            </p:txBody>
          </p:sp>
          <p:pic>
            <p:nvPicPr>
              <p:cNvPr id="168" name="Picture 167" descr="Visual Studio Online.png"/>
              <p:cNvPicPr>
                <a:picLocks noChangeAspect="1"/>
              </p:cNvPicPr>
              <p:nvPr/>
            </p:nvPicPr>
            <p:blipFill>
              <a:blip r:embed="rId2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4452" y="1809539"/>
                <a:ext cx="290489" cy="290489"/>
              </a:xfrm>
              <a:prstGeom prst="rect">
                <a:avLst/>
              </a:prstGeom>
            </p:spPr>
          </p:pic>
        </p:grpSp>
        <p:grpSp>
          <p:nvGrpSpPr>
            <p:cNvPr id="363" name="Group 362"/>
            <p:cNvGrpSpPr/>
            <p:nvPr/>
          </p:nvGrpSpPr>
          <p:grpSpPr>
            <a:xfrm>
              <a:off x="4486004" y="4153250"/>
              <a:ext cx="1057781" cy="319392"/>
              <a:chOff x="9197460" y="2680638"/>
              <a:chExt cx="1057781" cy="31939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9596085" y="2698925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Application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Insights</a:t>
                </a:r>
              </a:p>
            </p:txBody>
          </p:sp>
          <p:pic>
            <p:nvPicPr>
              <p:cNvPr id="170" name="Picture 169" descr="Application Insights.png"/>
              <p:cNvPicPr>
                <a:picLocks noChangeAspect="1"/>
              </p:cNvPicPr>
              <p:nvPr/>
            </p:nvPicPr>
            <p:blipFill>
              <a:blip r:embed="rId30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460" y="2680638"/>
                <a:ext cx="292274" cy="292274"/>
              </a:xfrm>
              <a:prstGeom prst="rect">
                <a:avLst/>
              </a:prstGeom>
            </p:spPr>
          </p:pic>
        </p:grpSp>
        <p:grpSp>
          <p:nvGrpSpPr>
            <p:cNvPr id="374" name="Group 373"/>
            <p:cNvGrpSpPr/>
            <p:nvPr/>
          </p:nvGrpSpPr>
          <p:grpSpPr>
            <a:xfrm>
              <a:off x="4502673" y="3710236"/>
              <a:ext cx="907749" cy="314754"/>
              <a:chOff x="8437736" y="1160854"/>
              <a:chExt cx="907749" cy="314754"/>
            </a:xfrm>
          </p:grpSpPr>
          <p:sp>
            <p:nvSpPr>
              <p:cNvPr id="239" name="TextBox 238"/>
              <p:cNvSpPr txBox="1"/>
              <p:nvPr/>
            </p:nvSpPr>
            <p:spPr>
              <a:xfrm>
                <a:off x="8784614" y="1217990"/>
                <a:ext cx="560871" cy="25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 anchor="t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VS Team Services</a:t>
                </a:r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8437736" y="1160854"/>
                <a:ext cx="290511" cy="249138"/>
              </a:xfrm>
              <a:custGeom>
                <a:avLst/>
                <a:gdLst>
                  <a:gd name="connsiteX0" fmla="*/ 20235 w 769143"/>
                  <a:gd name="connsiteY0" fmla="*/ 443405 h 659607"/>
                  <a:gd name="connsiteX1" fmla="*/ 84659 w 769143"/>
                  <a:gd name="connsiteY1" fmla="*/ 443405 h 659607"/>
                  <a:gd name="connsiteX2" fmla="*/ 133712 w 769143"/>
                  <a:gd name="connsiteY2" fmla="*/ 527981 h 659607"/>
                  <a:gd name="connsiteX3" fmla="*/ 182766 w 769143"/>
                  <a:gd name="connsiteY3" fmla="*/ 443405 h 659607"/>
                  <a:gd name="connsiteX4" fmla="*/ 251228 w 769143"/>
                  <a:gd name="connsiteY4" fmla="*/ 443405 h 659607"/>
                  <a:gd name="connsiteX5" fmla="*/ 271462 w 769143"/>
                  <a:gd name="connsiteY5" fmla="*/ 463640 h 659607"/>
                  <a:gd name="connsiteX6" fmla="*/ 271462 w 769143"/>
                  <a:gd name="connsiteY6" fmla="*/ 634610 h 659607"/>
                  <a:gd name="connsiteX7" fmla="*/ 251228 w 769143"/>
                  <a:gd name="connsiteY7" fmla="*/ 654845 h 659607"/>
                  <a:gd name="connsiteX8" fmla="*/ 20235 w 769143"/>
                  <a:gd name="connsiteY8" fmla="*/ 654845 h 659607"/>
                  <a:gd name="connsiteX9" fmla="*/ 0 w 769143"/>
                  <a:gd name="connsiteY9" fmla="*/ 634610 h 659607"/>
                  <a:gd name="connsiteX10" fmla="*/ 0 w 769143"/>
                  <a:gd name="connsiteY10" fmla="*/ 463640 h 659607"/>
                  <a:gd name="connsiteX11" fmla="*/ 20235 w 769143"/>
                  <a:gd name="connsiteY11" fmla="*/ 443405 h 659607"/>
                  <a:gd name="connsiteX12" fmla="*/ 330596 w 769143"/>
                  <a:gd name="connsiteY12" fmla="*/ 290513 h 659607"/>
                  <a:gd name="connsiteX13" fmla="*/ 443055 w 769143"/>
                  <a:gd name="connsiteY13" fmla="*/ 290513 h 659607"/>
                  <a:gd name="connsiteX14" fmla="*/ 528684 w 769143"/>
                  <a:gd name="connsiteY14" fmla="*/ 438150 h 659607"/>
                  <a:gd name="connsiteX15" fmla="*/ 614314 w 769143"/>
                  <a:gd name="connsiteY15" fmla="*/ 290513 h 659607"/>
                  <a:gd name="connsiteX16" fmla="*/ 733821 w 769143"/>
                  <a:gd name="connsiteY16" fmla="*/ 290513 h 659607"/>
                  <a:gd name="connsiteX17" fmla="*/ 769143 w 769143"/>
                  <a:gd name="connsiteY17" fmla="*/ 325835 h 659607"/>
                  <a:gd name="connsiteX18" fmla="*/ 769143 w 769143"/>
                  <a:gd name="connsiteY18" fmla="*/ 624285 h 659607"/>
                  <a:gd name="connsiteX19" fmla="*/ 733821 w 769143"/>
                  <a:gd name="connsiteY19" fmla="*/ 659607 h 659607"/>
                  <a:gd name="connsiteX20" fmla="*/ 330596 w 769143"/>
                  <a:gd name="connsiteY20" fmla="*/ 659607 h 659607"/>
                  <a:gd name="connsiteX21" fmla="*/ 295274 w 769143"/>
                  <a:gd name="connsiteY21" fmla="*/ 624285 h 659607"/>
                  <a:gd name="connsiteX22" fmla="*/ 295274 w 769143"/>
                  <a:gd name="connsiteY22" fmla="*/ 325835 h 659607"/>
                  <a:gd name="connsiteX23" fmla="*/ 330596 w 769143"/>
                  <a:gd name="connsiteY23" fmla="*/ 290513 h 659607"/>
                  <a:gd name="connsiteX24" fmla="*/ 134367 w 769143"/>
                  <a:gd name="connsiteY24" fmla="*/ 276981 h 659607"/>
                  <a:gd name="connsiteX25" fmla="*/ 211441 w 769143"/>
                  <a:gd name="connsiteY25" fmla="*/ 354055 h 659607"/>
                  <a:gd name="connsiteX26" fmla="*/ 134367 w 769143"/>
                  <a:gd name="connsiteY26" fmla="*/ 431128 h 659607"/>
                  <a:gd name="connsiteX27" fmla="*/ 57293 w 769143"/>
                  <a:gd name="connsiteY27" fmla="*/ 354055 h 659607"/>
                  <a:gd name="connsiteX28" fmla="*/ 134367 w 769143"/>
                  <a:gd name="connsiteY28" fmla="*/ 276981 h 659607"/>
                  <a:gd name="connsiteX29" fmla="*/ 529827 w 769143"/>
                  <a:gd name="connsiteY29" fmla="*/ 0 h 659607"/>
                  <a:gd name="connsiteX30" fmla="*/ 664368 w 769143"/>
                  <a:gd name="connsiteY30" fmla="*/ 134541 h 659607"/>
                  <a:gd name="connsiteX31" fmla="*/ 529827 w 769143"/>
                  <a:gd name="connsiteY31" fmla="*/ 269082 h 659607"/>
                  <a:gd name="connsiteX32" fmla="*/ 395286 w 769143"/>
                  <a:gd name="connsiteY32" fmla="*/ 134541 h 659607"/>
                  <a:gd name="connsiteX33" fmla="*/ 529827 w 769143"/>
                  <a:gd name="connsiteY33" fmla="*/ 0 h 65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69143" h="659607">
                    <a:moveTo>
                      <a:pt x="20235" y="443405"/>
                    </a:moveTo>
                    <a:lnTo>
                      <a:pt x="84659" y="443405"/>
                    </a:lnTo>
                    <a:lnTo>
                      <a:pt x="133712" y="527981"/>
                    </a:lnTo>
                    <a:lnTo>
                      <a:pt x="182766" y="443405"/>
                    </a:lnTo>
                    <a:lnTo>
                      <a:pt x="251228" y="443405"/>
                    </a:lnTo>
                    <a:cubicBezTo>
                      <a:pt x="262403" y="443405"/>
                      <a:pt x="271462" y="452464"/>
                      <a:pt x="271462" y="463640"/>
                    </a:cubicBezTo>
                    <a:lnTo>
                      <a:pt x="271462" y="634610"/>
                    </a:lnTo>
                    <a:cubicBezTo>
                      <a:pt x="271462" y="645786"/>
                      <a:pt x="262403" y="654845"/>
                      <a:pt x="251228" y="654845"/>
                    </a:cubicBezTo>
                    <a:lnTo>
                      <a:pt x="20235" y="654845"/>
                    </a:lnTo>
                    <a:cubicBezTo>
                      <a:pt x="9060" y="654845"/>
                      <a:pt x="0" y="645786"/>
                      <a:pt x="0" y="634610"/>
                    </a:cubicBezTo>
                    <a:lnTo>
                      <a:pt x="0" y="463640"/>
                    </a:lnTo>
                    <a:cubicBezTo>
                      <a:pt x="0" y="452464"/>
                      <a:pt x="9060" y="443405"/>
                      <a:pt x="20235" y="443405"/>
                    </a:cubicBezTo>
                    <a:close/>
                    <a:moveTo>
                      <a:pt x="330596" y="290513"/>
                    </a:moveTo>
                    <a:lnTo>
                      <a:pt x="443055" y="290513"/>
                    </a:lnTo>
                    <a:lnTo>
                      <a:pt x="528684" y="438150"/>
                    </a:lnTo>
                    <a:lnTo>
                      <a:pt x="614314" y="290513"/>
                    </a:lnTo>
                    <a:lnTo>
                      <a:pt x="733821" y="290513"/>
                    </a:lnTo>
                    <a:cubicBezTo>
                      <a:pt x="753329" y="290513"/>
                      <a:pt x="769143" y="306327"/>
                      <a:pt x="769143" y="325835"/>
                    </a:cubicBezTo>
                    <a:lnTo>
                      <a:pt x="769143" y="624285"/>
                    </a:lnTo>
                    <a:cubicBezTo>
                      <a:pt x="769143" y="643793"/>
                      <a:pt x="753329" y="659607"/>
                      <a:pt x="733821" y="659607"/>
                    </a:cubicBezTo>
                    <a:lnTo>
                      <a:pt x="330596" y="659607"/>
                    </a:lnTo>
                    <a:cubicBezTo>
                      <a:pt x="311088" y="659607"/>
                      <a:pt x="295274" y="643793"/>
                      <a:pt x="295274" y="624285"/>
                    </a:cubicBezTo>
                    <a:lnTo>
                      <a:pt x="295274" y="325835"/>
                    </a:lnTo>
                    <a:cubicBezTo>
                      <a:pt x="295274" y="306327"/>
                      <a:pt x="311088" y="290513"/>
                      <a:pt x="330596" y="290513"/>
                    </a:cubicBezTo>
                    <a:close/>
                    <a:moveTo>
                      <a:pt x="134367" y="276981"/>
                    </a:moveTo>
                    <a:cubicBezTo>
                      <a:pt x="176934" y="276981"/>
                      <a:pt x="211441" y="311488"/>
                      <a:pt x="211441" y="354055"/>
                    </a:cubicBezTo>
                    <a:cubicBezTo>
                      <a:pt x="211441" y="396621"/>
                      <a:pt x="176934" y="431128"/>
                      <a:pt x="134367" y="431128"/>
                    </a:cubicBezTo>
                    <a:cubicBezTo>
                      <a:pt x="91800" y="431128"/>
                      <a:pt x="57293" y="396621"/>
                      <a:pt x="57293" y="354055"/>
                    </a:cubicBezTo>
                    <a:cubicBezTo>
                      <a:pt x="57293" y="311488"/>
                      <a:pt x="91800" y="276981"/>
                      <a:pt x="134367" y="276981"/>
                    </a:cubicBezTo>
                    <a:close/>
                    <a:moveTo>
                      <a:pt x="529827" y="0"/>
                    </a:moveTo>
                    <a:cubicBezTo>
                      <a:pt x="604132" y="0"/>
                      <a:pt x="664368" y="60236"/>
                      <a:pt x="664368" y="134541"/>
                    </a:cubicBezTo>
                    <a:cubicBezTo>
                      <a:pt x="664368" y="208846"/>
                      <a:pt x="604132" y="269082"/>
                      <a:pt x="529827" y="269082"/>
                    </a:cubicBezTo>
                    <a:cubicBezTo>
                      <a:pt x="455522" y="269082"/>
                      <a:pt x="395286" y="208846"/>
                      <a:pt x="395286" y="134541"/>
                    </a:cubicBezTo>
                    <a:cubicBezTo>
                      <a:pt x="395286" y="60236"/>
                      <a:pt x="455522" y="0"/>
                      <a:pt x="529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kern="0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2" name="Rectangle 61"/>
            <p:cNvSpPr/>
            <p:nvPr/>
          </p:nvSpPr>
          <p:spPr bwMode="auto">
            <a:xfrm>
              <a:off x="1680586" y="5305120"/>
              <a:ext cx="861746" cy="35606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Containers</a:t>
              </a:r>
            </a:p>
          </p:txBody>
        </p:sp>
        <p:grpSp>
          <p:nvGrpSpPr>
            <p:cNvPr id="412" name="Group 411"/>
            <p:cNvGrpSpPr/>
            <p:nvPr/>
          </p:nvGrpSpPr>
          <p:grpSpPr>
            <a:xfrm>
              <a:off x="1693311" y="5326879"/>
              <a:ext cx="221053" cy="170255"/>
              <a:chOff x="729660" y="5278586"/>
              <a:chExt cx="294653" cy="226942"/>
            </a:xfrm>
          </p:grpSpPr>
          <p:grpSp>
            <p:nvGrpSpPr>
              <p:cNvPr id="402" name="Group 401"/>
              <p:cNvGrpSpPr/>
              <p:nvPr/>
            </p:nvGrpSpPr>
            <p:grpSpPr>
              <a:xfrm>
                <a:off x="748309" y="5298113"/>
                <a:ext cx="97032" cy="104038"/>
                <a:chOff x="-760416" y="3893954"/>
                <a:chExt cx="291844" cy="312914"/>
              </a:xfrm>
              <a:solidFill>
                <a:schemeClr val="bg1"/>
              </a:solidFill>
            </p:grpSpPr>
            <p:sp>
              <p:nvSpPr>
                <p:cNvPr id="397" name="Diamond 396"/>
                <p:cNvSpPr/>
                <p:nvPr/>
              </p:nvSpPr>
              <p:spPr bwMode="auto">
                <a:xfrm rot="19690132">
                  <a:off x="-760416" y="3960080"/>
                  <a:ext cx="148049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8" name="Diamond 397"/>
                <p:cNvSpPr/>
                <p:nvPr/>
              </p:nvSpPr>
              <p:spPr bwMode="auto">
                <a:xfrm rot="1935408">
                  <a:off x="-622514" y="3960220"/>
                  <a:ext cx="153942" cy="246648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9" name="Diamond 398"/>
                <p:cNvSpPr/>
                <p:nvPr/>
              </p:nvSpPr>
              <p:spPr bwMode="auto">
                <a:xfrm rot="5400000">
                  <a:off x="-691931" y="3848129"/>
                  <a:ext cx="153937" cy="245588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03" name="Rounded Rectangle 402"/>
              <p:cNvSpPr/>
              <p:nvPr/>
            </p:nvSpPr>
            <p:spPr bwMode="auto">
              <a:xfrm>
                <a:off x="729660" y="5278586"/>
                <a:ext cx="294653" cy="226942"/>
              </a:xfrm>
              <a:prstGeom prst="roundRect">
                <a:avLst>
                  <a:gd name="adj" fmla="val 9184"/>
                </a:avLst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kern="0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893156" y="5298645"/>
                <a:ext cx="97032" cy="104036"/>
                <a:chOff x="-760425" y="3893952"/>
                <a:chExt cx="291846" cy="312908"/>
              </a:xfrm>
              <a:solidFill>
                <a:schemeClr val="bg1"/>
              </a:solidFill>
            </p:grpSpPr>
            <p:sp>
              <p:nvSpPr>
                <p:cNvPr id="405" name="Diamond 404"/>
                <p:cNvSpPr/>
                <p:nvPr/>
              </p:nvSpPr>
              <p:spPr bwMode="auto">
                <a:xfrm rot="19690132">
                  <a:off x="-760425" y="3960082"/>
                  <a:ext cx="148050" cy="245583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6" name="Diamond 405"/>
                <p:cNvSpPr/>
                <p:nvPr/>
              </p:nvSpPr>
              <p:spPr bwMode="auto">
                <a:xfrm rot="1935408">
                  <a:off x="-622522" y="3960219"/>
                  <a:ext cx="153943" cy="246641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7" name="Diamond 406"/>
                <p:cNvSpPr/>
                <p:nvPr/>
              </p:nvSpPr>
              <p:spPr bwMode="auto">
                <a:xfrm rot="5400000">
                  <a:off x="-691939" y="3848130"/>
                  <a:ext cx="153939" cy="245584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8" name="Group 407"/>
              <p:cNvGrpSpPr/>
              <p:nvPr/>
            </p:nvGrpSpPr>
            <p:grpSpPr>
              <a:xfrm>
                <a:off x="824684" y="5380094"/>
                <a:ext cx="97032" cy="104038"/>
                <a:chOff x="-760434" y="3893950"/>
                <a:chExt cx="291848" cy="312914"/>
              </a:xfrm>
              <a:solidFill>
                <a:schemeClr val="bg1"/>
              </a:solidFill>
            </p:grpSpPr>
            <p:sp>
              <p:nvSpPr>
                <p:cNvPr id="409" name="Diamond 408"/>
                <p:cNvSpPr/>
                <p:nvPr/>
              </p:nvSpPr>
              <p:spPr bwMode="auto">
                <a:xfrm rot="19690132">
                  <a:off x="-760434" y="3960080"/>
                  <a:ext cx="148051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0" name="Diamond 409"/>
                <p:cNvSpPr/>
                <p:nvPr/>
              </p:nvSpPr>
              <p:spPr bwMode="auto">
                <a:xfrm rot="1935408">
                  <a:off x="-622530" y="3960220"/>
                  <a:ext cx="153944" cy="246644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1" name="Diamond 410"/>
                <p:cNvSpPr/>
                <p:nvPr/>
              </p:nvSpPr>
              <p:spPr bwMode="auto">
                <a:xfrm rot="5400000">
                  <a:off x="-691960" y="3848128"/>
                  <a:ext cx="153941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b="1" kern="0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0" name="Rectangle 29"/>
            <p:cNvSpPr/>
            <p:nvPr/>
          </p:nvSpPr>
          <p:spPr bwMode="auto">
            <a:xfrm>
              <a:off x="7811715" y="5284096"/>
              <a:ext cx="691304" cy="3464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DNS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27" y="5279820"/>
              <a:ext cx="211665" cy="211665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34" name="Rectangle 33"/>
            <p:cNvSpPr/>
            <p:nvPr/>
          </p:nvSpPr>
          <p:spPr bwMode="auto">
            <a:xfrm>
              <a:off x="10458851" y="5230828"/>
              <a:ext cx="870398" cy="3464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VPN Gateway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1236" y="5264905"/>
              <a:ext cx="241495" cy="241495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29" name="Rectangle 28"/>
            <p:cNvSpPr/>
            <p:nvPr/>
          </p:nvSpPr>
          <p:spPr bwMode="auto">
            <a:xfrm>
              <a:off x="6949673" y="5231160"/>
              <a:ext cx="829620" cy="346180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Load Balancer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271" y="5266231"/>
              <a:ext cx="238842" cy="238842"/>
            </a:xfrm>
            <a:prstGeom prst="rect">
              <a:avLst/>
            </a:prstGeom>
            <a:solidFill>
              <a:srgbClr val="0072C6"/>
            </a:solidFill>
          </p:spPr>
        </p:pic>
        <p:sp>
          <p:nvSpPr>
            <p:cNvPr id="244" name="TextBox 243"/>
            <p:cNvSpPr txBox="1"/>
            <p:nvPr/>
          </p:nvSpPr>
          <p:spPr>
            <a:xfrm>
              <a:off x="11037815" y="1820544"/>
              <a:ext cx="659156" cy="3026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Domain Services </a:t>
              </a:r>
              <a:b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</a:br>
              <a:endParaRPr lang="en-US" sz="750" kern="0" dirty="0">
                <a:solidFill>
                  <a:prstClr val="white"/>
                </a:solidFill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245" name="Picture 244" descr="Azure Active Directory.png"/>
            <p:cNvPicPr>
              <a:picLocks noChangeAspect="1"/>
            </p:cNvPicPr>
            <p:nvPr/>
          </p:nvPicPr>
          <p:blipFill>
            <a:blip r:embed="rId1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9129" y="1729724"/>
              <a:ext cx="298103" cy="298102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 bwMode="auto">
            <a:xfrm>
              <a:off x="6737951" y="2732088"/>
              <a:ext cx="3544295" cy="1871537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Analytics &amp; IoT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987800" y="3129255"/>
              <a:ext cx="1011681" cy="347362"/>
              <a:chOff x="6105768" y="3646317"/>
              <a:chExt cx="1011681" cy="34736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6458293" y="3692574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HDInsight</a:t>
                </a:r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768" y="3646317"/>
                <a:ext cx="296813" cy="296813"/>
              </a:xfrm>
              <a:prstGeom prst="rect">
                <a:avLst/>
              </a:prstGeom>
            </p:spPr>
          </p:pic>
        </p:grpSp>
        <p:grpSp>
          <p:nvGrpSpPr>
            <p:cNvPr id="382" name="Group 381"/>
            <p:cNvGrpSpPr/>
            <p:nvPr/>
          </p:nvGrpSpPr>
          <p:grpSpPr>
            <a:xfrm>
              <a:off x="8114677" y="3152375"/>
              <a:ext cx="951185" cy="301105"/>
              <a:chOff x="7232645" y="3669437"/>
              <a:chExt cx="951185" cy="301105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524674" y="3669437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Machine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Learning</a:t>
                </a:r>
              </a:p>
            </p:txBody>
          </p:sp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2645" y="3690593"/>
                <a:ext cx="248544" cy="248544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9140913" y="3139845"/>
              <a:ext cx="1023498" cy="381983"/>
              <a:chOff x="9140310" y="3216198"/>
              <a:chExt cx="1023498" cy="381983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9504652" y="3297076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Stream Analytics</a:t>
                </a:r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0310" y="3216198"/>
                <a:ext cx="310547" cy="310546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8573555" y="4060780"/>
              <a:ext cx="1002965" cy="334571"/>
              <a:chOff x="8315777" y="4194283"/>
              <a:chExt cx="1002965" cy="334571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8659586" y="422774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Factory</a:t>
                </a:r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5777" y="4194283"/>
                <a:ext cx="302121" cy="302121"/>
              </a:xfrm>
              <a:prstGeom prst="rect">
                <a:avLst/>
              </a:prstGeom>
            </p:spPr>
          </p:pic>
        </p:grpSp>
        <p:grpSp>
          <p:nvGrpSpPr>
            <p:cNvPr id="385" name="Group 384"/>
            <p:cNvGrpSpPr/>
            <p:nvPr/>
          </p:nvGrpSpPr>
          <p:grpSpPr>
            <a:xfrm>
              <a:off x="7727905" y="4089194"/>
              <a:ext cx="1005670" cy="327678"/>
              <a:chOff x="6588698" y="4663406"/>
              <a:chExt cx="1005670" cy="327678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6935212" y="4689979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Event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3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698" y="4663406"/>
                <a:ext cx="296417" cy="296417"/>
              </a:xfrm>
              <a:prstGeom prst="rect">
                <a:avLst/>
              </a:prstGeom>
            </p:spPr>
          </p:pic>
        </p:grpSp>
        <p:sp>
          <p:nvSpPr>
            <p:cNvPr id="251" name="TextBox 250"/>
            <p:cNvSpPr txBox="1"/>
            <p:nvPr/>
          </p:nvSpPr>
          <p:spPr>
            <a:xfrm>
              <a:off x="8407314" y="3587036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Data Lake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 Service</a:t>
              </a:r>
            </a:p>
          </p:txBody>
        </p:sp>
        <p:grpSp>
          <p:nvGrpSpPr>
            <p:cNvPr id="255" name="Group 254"/>
            <p:cNvGrpSpPr/>
            <p:nvPr/>
          </p:nvGrpSpPr>
          <p:grpSpPr>
            <a:xfrm>
              <a:off x="6867125" y="4074625"/>
              <a:ext cx="737589" cy="366384"/>
              <a:chOff x="6514097" y="4074778"/>
              <a:chExt cx="737589" cy="3663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4097" y="4074778"/>
                <a:ext cx="309231" cy="309231"/>
              </a:xfrm>
              <a:prstGeom prst="rect">
                <a:avLst/>
              </a:prstGeom>
            </p:spPr>
          </p:pic>
          <p:sp>
            <p:nvSpPr>
              <p:cNvPr id="248" name="TextBox 247"/>
              <p:cNvSpPr txBox="1"/>
              <p:nvPr/>
            </p:nvSpPr>
            <p:spPr>
              <a:xfrm>
                <a:off x="6884835" y="4126981"/>
                <a:ext cx="366851" cy="314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IoT</a:t>
                </a: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 Hub</a:t>
                </a: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084956" y="3545180"/>
              <a:ext cx="856129" cy="349612"/>
              <a:chOff x="7055778" y="3545333"/>
              <a:chExt cx="856129" cy="349612"/>
            </a:xfrm>
          </p:grpSpPr>
          <p:sp>
            <p:nvSpPr>
              <p:cNvPr id="260" name="TextBox 259"/>
              <p:cNvSpPr txBox="1"/>
              <p:nvPr/>
            </p:nvSpPr>
            <p:spPr>
              <a:xfrm>
                <a:off x="7453378" y="3593840"/>
                <a:ext cx="458529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 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Catalog</a:t>
                </a:r>
              </a:p>
            </p:txBody>
          </p:sp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40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778" y="3545333"/>
                <a:ext cx="325042" cy="325042"/>
              </a:xfrm>
              <a:prstGeom prst="rect">
                <a:avLst/>
              </a:prstGeom>
            </p:spPr>
          </p:pic>
        </p:grpSp>
        <p:sp>
          <p:nvSpPr>
            <p:cNvPr id="75" name="Rectangle 74"/>
            <p:cNvSpPr/>
            <p:nvPr/>
          </p:nvSpPr>
          <p:spPr bwMode="auto">
            <a:xfrm>
              <a:off x="355726" y="195305"/>
              <a:ext cx="1547714" cy="4606421"/>
            </a:xfrm>
            <a:prstGeom prst="rect">
              <a:avLst/>
            </a:prstGeom>
            <a:solidFill>
              <a:srgbClr val="1B3C72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371" b="1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&amp; Management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913458" y="15339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Active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Directory</a:t>
              </a:r>
            </a:p>
          </p:txBody>
        </p:sp>
        <p:pic>
          <p:nvPicPr>
            <p:cNvPr id="194" name="Picture 193" descr="Azure Active Directory.png"/>
            <p:cNvPicPr>
              <a:picLocks noChangeAspect="1"/>
            </p:cNvPicPr>
            <p:nvPr/>
          </p:nvPicPr>
          <p:blipFill>
            <a:blip r:embed="rId1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513668"/>
              <a:ext cx="298103" cy="298102"/>
            </a:xfrm>
            <a:prstGeom prst="rect">
              <a:avLst/>
            </a:prstGeom>
          </p:spPr>
        </p:pic>
        <p:sp>
          <p:nvSpPr>
            <p:cNvPr id="195" name="TextBox 194"/>
            <p:cNvSpPr txBox="1"/>
            <p:nvPr/>
          </p:nvSpPr>
          <p:spPr>
            <a:xfrm>
              <a:off x="875448" y="2353035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Multi-Factor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Authentication</a:t>
              </a:r>
            </a:p>
          </p:txBody>
        </p:sp>
        <p:pic>
          <p:nvPicPr>
            <p:cNvPr id="196" name="Picture 195" descr="Multi-Factor Authentication.png"/>
            <p:cNvPicPr>
              <a:picLocks noChangeAspect="1"/>
            </p:cNvPicPr>
            <p:nvPr/>
          </p:nvPicPr>
          <p:blipFill>
            <a:blip r:embed="rId4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2343119"/>
              <a:ext cx="288019" cy="288019"/>
            </a:xfrm>
            <a:prstGeom prst="rect">
              <a:avLst/>
            </a:prstGeom>
          </p:spPr>
        </p:pic>
        <p:sp>
          <p:nvSpPr>
            <p:cNvPr id="198" name="TextBox 197"/>
            <p:cNvSpPr txBox="1"/>
            <p:nvPr/>
          </p:nvSpPr>
          <p:spPr>
            <a:xfrm>
              <a:off x="909374" y="276812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Automation</a:t>
              </a:r>
            </a:p>
          </p:txBody>
        </p:sp>
        <p:pic>
          <p:nvPicPr>
            <p:cNvPr id="199" name="Picture 198" descr="Azure automation.png"/>
            <p:cNvPicPr>
              <a:picLocks noChangeAspect="1"/>
            </p:cNvPicPr>
            <p:nvPr/>
          </p:nvPicPr>
          <p:blipFill>
            <a:blip r:embed="rId4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2732088"/>
              <a:ext cx="289607" cy="289607"/>
            </a:xfrm>
            <a:prstGeom prst="rect">
              <a:avLst/>
            </a:prstGeom>
          </p:spPr>
        </p:pic>
        <p:sp>
          <p:nvSpPr>
            <p:cNvPr id="200" name="TextBox 199"/>
            <p:cNvSpPr txBox="1"/>
            <p:nvPr/>
          </p:nvSpPr>
          <p:spPr>
            <a:xfrm>
              <a:off x="892453" y="1227967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Portal</a:t>
              </a:r>
            </a:p>
          </p:txBody>
        </p:sp>
        <p:pic>
          <p:nvPicPr>
            <p:cNvPr id="201" name="Picture 200" descr="Azure subscription.png"/>
            <p:cNvPicPr>
              <a:picLocks noChangeAspect="1"/>
            </p:cNvPicPr>
            <p:nvPr/>
          </p:nvPicPr>
          <p:blipFill>
            <a:blip r:embed="rId4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127965"/>
              <a:ext cx="286236" cy="286236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907540" y="356870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Key Vault</a:t>
              </a:r>
            </a:p>
          </p:txBody>
        </p:sp>
        <p:pic>
          <p:nvPicPr>
            <p:cNvPr id="205" name="Picture 204" descr="AzureKeyVault_icon_white.png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3509369"/>
              <a:ext cx="235263" cy="261402"/>
            </a:xfrm>
            <a:prstGeom prst="rect">
              <a:avLst/>
            </a:prstGeom>
          </p:spPr>
        </p:pic>
        <p:sp>
          <p:nvSpPr>
            <p:cNvPr id="230" name="TextBox 229"/>
            <p:cNvSpPr txBox="1"/>
            <p:nvPr/>
          </p:nvSpPr>
          <p:spPr>
            <a:xfrm>
              <a:off x="925526" y="390328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Store/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Marketplace</a:t>
              </a:r>
            </a:p>
          </p:txBody>
        </p:sp>
        <p:pic>
          <p:nvPicPr>
            <p:cNvPr id="231" name="Picture 230" descr="Azure Marketplace.png"/>
            <p:cNvPicPr>
              <a:picLocks noChangeAspect="1"/>
            </p:cNvPicPr>
            <p:nvPr/>
          </p:nvPicPr>
          <p:blipFill>
            <a:blip r:embed="rId4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3887120"/>
              <a:ext cx="291303" cy="291303"/>
            </a:xfrm>
            <a:prstGeom prst="rect">
              <a:avLst/>
            </a:prstGeom>
          </p:spPr>
        </p:pic>
        <p:sp>
          <p:nvSpPr>
            <p:cNvPr id="257" name="TextBox 256"/>
            <p:cNvSpPr txBox="1"/>
            <p:nvPr/>
          </p:nvSpPr>
          <p:spPr>
            <a:xfrm>
              <a:off x="913458" y="1924410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AD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B2C</a:t>
              </a:r>
            </a:p>
          </p:txBody>
        </p:sp>
        <p:pic>
          <p:nvPicPr>
            <p:cNvPr id="258" name="Picture 257" descr="Azure Active Directory.png"/>
            <p:cNvPicPr>
              <a:picLocks noChangeAspect="1"/>
            </p:cNvPicPr>
            <p:nvPr/>
          </p:nvPicPr>
          <p:blipFill>
            <a:blip r:embed="rId1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2" y="1904085"/>
              <a:ext cx="298103" cy="298102"/>
            </a:xfrm>
            <a:prstGeom prst="rect">
              <a:avLst/>
            </a:prstGeom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4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2" y="3106964"/>
              <a:ext cx="333331" cy="333331"/>
            </a:xfrm>
            <a:prstGeom prst="rect">
              <a:avLst/>
            </a:prstGeom>
          </p:spPr>
        </p:pic>
        <p:sp>
          <p:nvSpPr>
            <p:cNvPr id="263" name="TextBox 262"/>
            <p:cNvSpPr txBox="1"/>
            <p:nvPr/>
          </p:nvSpPr>
          <p:spPr>
            <a:xfrm>
              <a:off x="899562" y="313879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Scheduler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052533" y="3814796"/>
              <a:ext cx="541197" cy="2500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Xamarin</a:t>
              </a:r>
            </a:p>
          </p:txBody>
        </p:sp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4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147" y="3678074"/>
              <a:ext cx="418091" cy="418091"/>
            </a:xfrm>
            <a:prstGeom prst="rect">
              <a:avLst/>
            </a:prstGeom>
          </p:spPr>
        </p:pic>
        <p:sp>
          <p:nvSpPr>
            <p:cNvPr id="265" name="TextBox 264"/>
            <p:cNvSpPr txBox="1"/>
            <p:nvPr/>
          </p:nvSpPr>
          <p:spPr>
            <a:xfrm>
              <a:off x="6021827" y="4211841"/>
              <a:ext cx="541197" cy="2500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HockeyApp</a:t>
              </a:r>
            </a:p>
          </p:txBody>
        </p:sp>
        <p:pic>
          <p:nvPicPr>
            <p:cNvPr id="2050" name="Picture 2" descr="https://wmpdatastorage.blob.core.windows.net/logos/6c752373-c0f2-464a-94e0-6c88e0554313">
              <a:hlinkClick r:id="rId48"/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546" y="4046683"/>
              <a:ext cx="466775" cy="4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azure.microsoft.com/svghandler/power-bi-embedded?width=600&amp;height=315">
              <a:hlinkClick r:id="rId50"/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111" y="4065809"/>
              <a:ext cx="592900" cy="31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7" name="TextBox 266"/>
            <p:cNvSpPr txBox="1"/>
            <p:nvPr/>
          </p:nvSpPr>
          <p:spPr>
            <a:xfrm>
              <a:off x="9726992" y="4082922"/>
              <a:ext cx="659156" cy="2584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Power BI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Embedded</a:t>
              </a:r>
            </a:p>
          </p:txBody>
        </p:sp>
        <p:sp>
          <p:nvSpPr>
            <p:cNvPr id="276" name="Down Arrow 275"/>
            <p:cNvSpPr/>
            <p:nvPr/>
          </p:nvSpPr>
          <p:spPr bwMode="auto">
            <a:xfrm rot="16200000">
              <a:off x="7176430" y="3713022"/>
              <a:ext cx="71376" cy="111044"/>
            </a:xfrm>
            <a:prstGeom prst="downArrow">
              <a:avLst>
                <a:gd name="adj1" fmla="val 32235"/>
                <a:gd name="adj2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1" name="Picture 280"/>
            <p:cNvPicPr>
              <a:picLocks noChangeAspect="1"/>
            </p:cNvPicPr>
            <p:nvPr/>
          </p:nvPicPr>
          <p:blipFill>
            <a:blip r:embed="rId5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030" y="1413701"/>
              <a:ext cx="267771" cy="267771"/>
            </a:xfrm>
            <a:prstGeom prst="rect">
              <a:avLst/>
            </a:prstGeom>
          </p:spPr>
        </p:pic>
        <p:sp>
          <p:nvSpPr>
            <p:cNvPr id="282" name="TextBox 281"/>
            <p:cNvSpPr txBox="1"/>
            <p:nvPr/>
          </p:nvSpPr>
          <p:spPr>
            <a:xfrm>
              <a:off x="7253945" y="1421267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SQL Server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Stretch Database</a:t>
              </a:r>
            </a:p>
          </p:txBody>
        </p:sp>
        <p:pic>
          <p:nvPicPr>
            <p:cNvPr id="286" name="Picture 285"/>
            <p:cNvPicPr>
              <a:picLocks noChangeAspect="1"/>
            </p:cNvPicPr>
            <p:nvPr/>
          </p:nvPicPr>
          <p:blipFill>
            <a:blip r:embed="rId5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464" y="3283036"/>
              <a:ext cx="308210" cy="308210"/>
            </a:xfrm>
            <a:prstGeom prst="rect">
              <a:avLst/>
            </a:prstGeom>
          </p:spPr>
        </p:pic>
        <p:sp>
          <p:nvSpPr>
            <p:cNvPr id="287" name="TextBox 286"/>
            <p:cNvSpPr txBox="1"/>
            <p:nvPr/>
          </p:nvSpPr>
          <p:spPr>
            <a:xfrm>
              <a:off x="6024991" y="3297829"/>
              <a:ext cx="659156" cy="2616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Mobile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Engagement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5775896" y="2425833"/>
              <a:ext cx="659156" cy="2616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Functions</a:t>
              </a:r>
            </a:p>
          </p:txBody>
        </p:sp>
        <p:sp>
          <p:nvSpPr>
            <p:cNvPr id="289" name="Rectangle 288"/>
            <p:cNvSpPr/>
            <p:nvPr/>
          </p:nvSpPr>
          <p:spPr bwMode="auto">
            <a:xfrm>
              <a:off x="6747589" y="1982298"/>
              <a:ext cx="3545532" cy="614765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462" y="2235618"/>
              <a:ext cx="345173" cy="345173"/>
            </a:xfrm>
            <a:prstGeom prst="rect">
              <a:avLst/>
            </a:prstGeom>
          </p:spPr>
        </p:pic>
        <p:sp>
          <p:nvSpPr>
            <p:cNvPr id="290" name="TextBox 289"/>
            <p:cNvSpPr txBox="1"/>
            <p:nvPr/>
          </p:nvSpPr>
          <p:spPr>
            <a:xfrm>
              <a:off x="7296810" y="236694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Cognitive Services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5" cstate="print">
              <a:clrChange>
                <a:clrFrom>
                  <a:srgbClr val="0078D7"/>
                </a:clrFrom>
                <a:clrTo>
                  <a:srgbClr val="0078D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97083" y="2248269"/>
              <a:ext cx="380870" cy="380870"/>
            </a:xfrm>
            <a:prstGeom prst="rect">
              <a:avLst/>
            </a:prstGeom>
          </p:spPr>
        </p:pic>
        <p:sp>
          <p:nvSpPr>
            <p:cNvPr id="291" name="TextBox 290"/>
            <p:cNvSpPr txBox="1"/>
            <p:nvPr/>
          </p:nvSpPr>
          <p:spPr>
            <a:xfrm>
              <a:off x="8565876" y="2366948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Bot Framework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6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578" y="2339737"/>
              <a:ext cx="217641" cy="217641"/>
            </a:xfrm>
            <a:prstGeom prst="rect">
              <a:avLst/>
            </a:prstGeom>
          </p:spPr>
        </p:pic>
        <p:sp>
          <p:nvSpPr>
            <p:cNvPr id="292" name="TextBox 291"/>
            <p:cNvSpPr txBox="1"/>
            <p:nvPr/>
          </p:nvSpPr>
          <p:spPr>
            <a:xfrm>
              <a:off x="9662001" y="23641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Cortana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96" y="807846"/>
              <a:ext cx="301539" cy="301539"/>
            </a:xfrm>
            <a:prstGeom prst="rect">
              <a:avLst/>
            </a:prstGeom>
          </p:spPr>
        </p:pic>
        <p:sp>
          <p:nvSpPr>
            <p:cNvPr id="295" name="TextBox 294"/>
            <p:cNvSpPr txBox="1"/>
            <p:nvPr/>
          </p:nvSpPr>
          <p:spPr>
            <a:xfrm>
              <a:off x="894332" y="90203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Security Center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148" y="3345921"/>
              <a:ext cx="365829" cy="365829"/>
            </a:xfrm>
            <a:prstGeom prst="rect">
              <a:avLst/>
            </a:prstGeom>
          </p:spPr>
        </p:pic>
        <p:sp>
          <p:nvSpPr>
            <p:cNvPr id="285" name="TextBox 284"/>
            <p:cNvSpPr txBox="1"/>
            <p:nvPr/>
          </p:nvSpPr>
          <p:spPr>
            <a:xfrm>
              <a:off x="2594954" y="3429746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Container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Service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5177357" y="2363785"/>
              <a:ext cx="598080" cy="361340"/>
            </a:xfrm>
            <a:prstGeom prst="rect">
              <a:avLst/>
            </a:prstGeom>
          </p:spPr>
        </p:pic>
        <p:sp>
          <p:nvSpPr>
            <p:cNvPr id="293" name="Rectangle 292"/>
            <p:cNvSpPr/>
            <p:nvPr/>
          </p:nvSpPr>
          <p:spPr bwMode="auto">
            <a:xfrm>
              <a:off x="3700635" y="5285811"/>
              <a:ext cx="719442" cy="363427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Queues</a:t>
              </a:r>
            </a:p>
          </p:txBody>
        </p:sp>
        <p:pic>
          <p:nvPicPr>
            <p:cNvPr id="294" name="Picture 293" descr="Storage blob.png"/>
            <p:cNvPicPr>
              <a:picLocks noChangeAspect="1"/>
            </p:cNvPicPr>
            <p:nvPr/>
          </p:nvPicPr>
          <p:blipFill>
            <a:blip r:embed="rId2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294" y="5272537"/>
              <a:ext cx="247169" cy="24717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45" y="3373934"/>
              <a:ext cx="341082" cy="341082"/>
            </a:xfrm>
            <a:prstGeom prst="rect">
              <a:avLst/>
            </a:prstGeom>
          </p:spPr>
        </p:pic>
        <p:sp>
          <p:nvSpPr>
            <p:cNvPr id="299" name="TextBox 298"/>
            <p:cNvSpPr txBox="1"/>
            <p:nvPr/>
          </p:nvSpPr>
          <p:spPr>
            <a:xfrm>
              <a:off x="3660077" y="3390851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 anchor="t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VM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Scale Sets</a:t>
              </a: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9491114" y="3657793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Data Lake Store</a:t>
              </a:r>
            </a:p>
          </p:txBody>
        </p:sp>
        <p:sp>
          <p:nvSpPr>
            <p:cNvPr id="306" name="Rectangle 305"/>
            <p:cNvSpPr/>
            <p:nvPr/>
          </p:nvSpPr>
          <p:spPr bwMode="auto">
            <a:xfrm>
              <a:off x="2779051" y="4293019"/>
              <a:ext cx="1273355" cy="262926"/>
            </a:xfrm>
            <a:prstGeom prst="rect">
              <a:avLst/>
            </a:prstGeom>
            <a:solidFill>
              <a:srgbClr val="0072C6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04740" tIns="44814" rIns="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751" fontAlgn="base">
                <a:lnSpc>
                  <a:spcPct val="90000"/>
                </a:lnSpc>
              </a:pPr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Dev/Test Lab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03" y="4271376"/>
              <a:ext cx="209430" cy="209430"/>
            </a:xfrm>
            <a:prstGeom prst="rect">
              <a:avLst/>
            </a:prstGeom>
          </p:spPr>
        </p:pic>
        <p:sp>
          <p:nvSpPr>
            <p:cNvPr id="303" name="Rectangle 302"/>
            <p:cNvSpPr/>
            <p:nvPr/>
          </p:nvSpPr>
          <p:spPr bwMode="auto">
            <a:xfrm>
              <a:off x="2015791" y="1473072"/>
              <a:ext cx="2291970" cy="1351020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Integration</a:t>
              </a: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3197734" y="1883910"/>
              <a:ext cx="1005586" cy="311924"/>
              <a:chOff x="4508812" y="2773724"/>
              <a:chExt cx="1005586" cy="311924"/>
            </a:xfrm>
          </p:grpSpPr>
          <p:sp>
            <p:nvSpPr>
              <p:cNvPr id="308" name="TextBox 307"/>
              <p:cNvSpPr txBox="1"/>
              <p:nvPr/>
            </p:nvSpPr>
            <p:spPr>
              <a:xfrm>
                <a:off x="4855242" y="278454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BizTalk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309" name="Picture 308" descr="BizTalk Services.png"/>
              <p:cNvPicPr>
                <a:picLocks noChangeAspect="1"/>
              </p:cNvPicPr>
              <p:nvPr/>
            </p:nvPicPr>
            <p:blipFill>
              <a:blip r:embed="rId6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812" y="2773724"/>
                <a:ext cx="293814" cy="293814"/>
              </a:xfrm>
              <a:prstGeom prst="rect">
                <a:avLst/>
              </a:prstGeom>
            </p:spPr>
          </p:pic>
        </p:grpSp>
        <p:grpSp>
          <p:nvGrpSpPr>
            <p:cNvPr id="310" name="Group 309"/>
            <p:cNvGrpSpPr/>
            <p:nvPr/>
          </p:nvGrpSpPr>
          <p:grpSpPr>
            <a:xfrm>
              <a:off x="3206082" y="2416319"/>
              <a:ext cx="998427" cy="323766"/>
              <a:chOff x="4517160" y="3306133"/>
              <a:chExt cx="998427" cy="323766"/>
            </a:xfrm>
          </p:grpSpPr>
          <p:sp>
            <p:nvSpPr>
              <p:cNvPr id="311" name="TextBox 310"/>
              <p:cNvSpPr txBox="1"/>
              <p:nvPr/>
            </p:nvSpPr>
            <p:spPr>
              <a:xfrm>
                <a:off x="4856431" y="3328794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 Bus</a:t>
                </a:r>
              </a:p>
            </p:txBody>
          </p:sp>
          <p:pic>
            <p:nvPicPr>
              <p:cNvPr id="312" name="Picture 311" descr="Service Bus.png"/>
              <p:cNvPicPr>
                <a:picLocks noChangeAspect="1"/>
              </p:cNvPicPr>
              <p:nvPr/>
            </p:nvPicPr>
            <p:blipFill>
              <a:blip r:embed="rId6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7160" y="3306133"/>
                <a:ext cx="292386" cy="292386"/>
              </a:xfrm>
              <a:prstGeom prst="rect">
                <a:avLst/>
              </a:prstGeom>
            </p:spPr>
          </p:pic>
        </p:grpSp>
        <p:pic>
          <p:nvPicPr>
            <p:cNvPr id="313" name="Picture 312"/>
            <p:cNvPicPr>
              <a:picLocks noChangeAspect="1"/>
            </p:cNvPicPr>
            <p:nvPr/>
          </p:nvPicPr>
          <p:blipFill>
            <a:blip r:embed="rId6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194" y="2360661"/>
              <a:ext cx="242794" cy="242794"/>
            </a:xfrm>
            <a:prstGeom prst="rect">
              <a:avLst/>
            </a:prstGeom>
          </p:spPr>
        </p:pic>
        <p:sp>
          <p:nvSpPr>
            <p:cNvPr id="314" name="TextBox 313"/>
            <p:cNvSpPr txBox="1"/>
            <p:nvPr/>
          </p:nvSpPr>
          <p:spPr>
            <a:xfrm>
              <a:off x="2489221" y="2303545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Logic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Apps</a:t>
              </a:r>
            </a:p>
          </p:txBody>
        </p:sp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6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234" y="1902377"/>
              <a:ext cx="315892" cy="315892"/>
            </a:xfrm>
            <a:prstGeom prst="rect">
              <a:avLst/>
            </a:prstGeom>
          </p:spPr>
        </p:pic>
        <p:sp>
          <p:nvSpPr>
            <p:cNvPr id="316" name="TextBox 315"/>
            <p:cNvSpPr txBox="1"/>
            <p:nvPr/>
          </p:nvSpPr>
          <p:spPr>
            <a:xfrm>
              <a:off x="2418416" y="1896980"/>
              <a:ext cx="659156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API </a:t>
              </a:r>
            </a:p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Management</a:t>
              </a: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2013863" y="532203"/>
              <a:ext cx="2293898" cy="840484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140589" rIns="89630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1" fontAlgn="base">
                <a:lnSpc>
                  <a:spcPct val="90000"/>
                </a:lnSpc>
              </a:pPr>
              <a:r>
                <a:rPr lang="en-US" sz="1175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Media &amp; CDN</a:t>
              </a:r>
            </a:p>
          </p:txBody>
        </p:sp>
        <p:grpSp>
          <p:nvGrpSpPr>
            <p:cNvPr id="320" name="Group 319"/>
            <p:cNvGrpSpPr/>
            <p:nvPr/>
          </p:nvGrpSpPr>
          <p:grpSpPr>
            <a:xfrm>
              <a:off x="3540741" y="925340"/>
              <a:ext cx="985876" cy="310428"/>
              <a:chOff x="4094213" y="3729530"/>
              <a:chExt cx="985876" cy="310428"/>
            </a:xfrm>
          </p:grpSpPr>
          <p:sp>
            <p:nvSpPr>
              <p:cNvPr id="321" name="TextBox 320"/>
              <p:cNvSpPr txBox="1"/>
              <p:nvPr/>
            </p:nvSpPr>
            <p:spPr>
              <a:xfrm>
                <a:off x="4420933" y="3729530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5" kern="0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Content </a:t>
                </a:r>
                <a:br>
                  <a:rPr lang="en-US" sz="755" kern="0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</a:br>
                <a:r>
                  <a:rPr lang="en-US" sz="755" kern="0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Delivery</a:t>
                </a:r>
              </a:p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5" kern="0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Network</a:t>
                </a:r>
              </a:p>
            </p:txBody>
          </p:sp>
          <p:pic>
            <p:nvPicPr>
              <p:cNvPr id="322" name="Picture 321" descr="Content Delivery Network (CDN).png"/>
              <p:cNvPicPr>
                <a:picLocks noChangeAspect="1"/>
              </p:cNvPicPr>
              <p:nvPr/>
            </p:nvPicPr>
            <p:blipFill>
              <a:blip r:embed="rId6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4213" y="3743791"/>
                <a:ext cx="296167" cy="296167"/>
              </a:xfrm>
              <a:prstGeom prst="rect">
                <a:avLst/>
              </a:prstGeom>
            </p:spPr>
          </p:pic>
        </p:grpSp>
        <p:grpSp>
          <p:nvGrpSpPr>
            <p:cNvPr id="323" name="Group 322"/>
            <p:cNvGrpSpPr/>
            <p:nvPr/>
          </p:nvGrpSpPr>
          <p:grpSpPr>
            <a:xfrm>
              <a:off x="2042318" y="943855"/>
              <a:ext cx="997180" cy="301105"/>
              <a:chOff x="2770452" y="3748045"/>
              <a:chExt cx="997180" cy="301105"/>
            </a:xfrm>
          </p:grpSpPr>
          <p:sp>
            <p:nvSpPr>
              <p:cNvPr id="324" name="TextBox 323"/>
              <p:cNvSpPr txBox="1"/>
              <p:nvPr/>
            </p:nvSpPr>
            <p:spPr>
              <a:xfrm>
                <a:off x="3108476" y="3748045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17" rIns="0" bIns="0" rtlCol="0">
                <a:noAutofit/>
              </a:bodyPr>
              <a:lstStyle/>
              <a:p>
                <a:pPr defTabSz="913775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Media </a:t>
                </a:r>
                <a:b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</a:br>
                <a:r>
                  <a:rPr lang="en-US" sz="750" kern="0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325" name="Picture 324" descr="Media Services.png"/>
              <p:cNvPicPr>
                <a:picLocks noChangeAspect="1"/>
              </p:cNvPicPr>
              <p:nvPr/>
            </p:nvPicPr>
            <p:blipFill>
              <a:blip r:embed="rId6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0452" y="3757874"/>
                <a:ext cx="282134" cy="282134"/>
              </a:xfrm>
              <a:prstGeom prst="rect">
                <a:avLst/>
              </a:prstGeom>
            </p:spPr>
          </p:pic>
        </p:grpSp>
        <p:sp>
          <p:nvSpPr>
            <p:cNvPr id="326" name="TextBox 325"/>
            <p:cNvSpPr txBox="1"/>
            <p:nvPr/>
          </p:nvSpPr>
          <p:spPr>
            <a:xfrm>
              <a:off x="3084763" y="950978"/>
              <a:ext cx="473543" cy="301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17" rIns="0" bIns="0" rtlCol="0">
              <a:noAutofit/>
            </a:bodyPr>
            <a:lstStyle/>
            <a:p>
              <a:pPr defTabSz="913775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Media </a:t>
              </a:r>
              <a:b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</a:br>
              <a:r>
                <a:rPr lang="en-US" sz="750" kern="0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Analytics</a:t>
              </a:r>
            </a:p>
          </p:txBody>
        </p:sp>
        <p:pic>
          <p:nvPicPr>
            <p:cNvPr id="347" name="Picture 346" descr="Media Services.png"/>
            <p:cNvPicPr>
              <a:picLocks noChangeAspect="1"/>
            </p:cNvPicPr>
            <p:nvPr/>
          </p:nvPicPr>
          <p:blipFill>
            <a:blip r:embed="rId6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739" y="960807"/>
              <a:ext cx="282134" cy="282134"/>
            </a:xfrm>
            <a:prstGeom prst="rect">
              <a:avLst/>
            </a:prstGeom>
          </p:spPr>
        </p:pic>
        <p:sp>
          <p:nvSpPr>
            <p:cNvPr id="348" name="Freeform 347"/>
            <p:cNvSpPr/>
            <p:nvPr/>
          </p:nvSpPr>
          <p:spPr bwMode="auto">
            <a:xfrm rot="2700000">
              <a:off x="11369431" y="5296394"/>
              <a:ext cx="188089" cy="188089"/>
            </a:xfrm>
            <a:custGeom>
              <a:avLst/>
              <a:gdLst>
                <a:gd name="connsiteX0" fmla="*/ 314803 w 613867"/>
                <a:gd name="connsiteY0" fmla="*/ 374281 h 613867"/>
                <a:gd name="connsiteX1" fmla="*/ 390557 w 613867"/>
                <a:gd name="connsiteY1" fmla="*/ 450035 h 613867"/>
                <a:gd name="connsiteX2" fmla="*/ 330696 w 613867"/>
                <a:gd name="connsiteY2" fmla="*/ 509896 h 613867"/>
                <a:gd name="connsiteX3" fmla="*/ 507842 w 613867"/>
                <a:gd name="connsiteY3" fmla="*/ 504902 h 613867"/>
                <a:gd name="connsiteX4" fmla="*/ 512837 w 613867"/>
                <a:gd name="connsiteY4" fmla="*/ 327756 h 613867"/>
                <a:gd name="connsiteX5" fmla="*/ 452975 w 613867"/>
                <a:gd name="connsiteY5" fmla="*/ 387617 h 613867"/>
                <a:gd name="connsiteX6" fmla="*/ 377221 w 613867"/>
                <a:gd name="connsiteY6" fmla="*/ 311863 h 613867"/>
                <a:gd name="connsiteX7" fmla="*/ 367619 w 613867"/>
                <a:gd name="connsiteY7" fmla="*/ 63753 h 613867"/>
                <a:gd name="connsiteX8" fmla="*/ 372612 w 613867"/>
                <a:gd name="connsiteY8" fmla="*/ 240900 h 613867"/>
                <a:gd name="connsiteX9" fmla="*/ 549761 w 613867"/>
                <a:gd name="connsiteY9" fmla="*/ 245895 h 613867"/>
                <a:gd name="connsiteX10" fmla="*/ 489898 w 613867"/>
                <a:gd name="connsiteY10" fmla="*/ 186033 h 613867"/>
                <a:gd name="connsiteX11" fmla="*/ 565652 w 613867"/>
                <a:gd name="connsiteY11" fmla="*/ 110279 h 613867"/>
                <a:gd name="connsiteX12" fmla="*/ 503234 w 613867"/>
                <a:gd name="connsiteY12" fmla="*/ 47861 h 613867"/>
                <a:gd name="connsiteX13" fmla="*/ 427480 w 613867"/>
                <a:gd name="connsiteY13" fmla="*/ 123615 h 613867"/>
                <a:gd name="connsiteX14" fmla="*/ 60550 w 613867"/>
                <a:gd name="connsiteY14" fmla="*/ 370823 h 613867"/>
                <a:gd name="connsiteX15" fmla="*/ 120411 w 613867"/>
                <a:gd name="connsiteY15" fmla="*/ 430684 h 613867"/>
                <a:gd name="connsiteX16" fmla="*/ 44657 w 613867"/>
                <a:gd name="connsiteY16" fmla="*/ 506438 h 613867"/>
                <a:gd name="connsiteX17" fmla="*/ 107075 w 613867"/>
                <a:gd name="connsiteY17" fmla="*/ 568856 h 613867"/>
                <a:gd name="connsiteX18" fmla="*/ 182829 w 613867"/>
                <a:gd name="connsiteY18" fmla="*/ 493102 h 613867"/>
                <a:gd name="connsiteX19" fmla="*/ 242691 w 613867"/>
                <a:gd name="connsiteY19" fmla="*/ 552964 h 613867"/>
                <a:gd name="connsiteX20" fmla="*/ 237696 w 613867"/>
                <a:gd name="connsiteY20" fmla="*/ 375818 h 613867"/>
                <a:gd name="connsiteX21" fmla="*/ 104519 w 613867"/>
                <a:gd name="connsiteY21" fmla="*/ 101580 h 613867"/>
                <a:gd name="connsiteX22" fmla="*/ 99524 w 613867"/>
                <a:gd name="connsiteY22" fmla="*/ 278727 h 613867"/>
                <a:gd name="connsiteX23" fmla="*/ 159386 w 613867"/>
                <a:gd name="connsiteY23" fmla="*/ 218865 h 613867"/>
                <a:gd name="connsiteX24" fmla="*/ 235140 w 613867"/>
                <a:gd name="connsiteY24" fmla="*/ 294619 h 613867"/>
                <a:gd name="connsiteX25" fmla="*/ 297558 w 613867"/>
                <a:gd name="connsiteY25" fmla="*/ 232201 h 613867"/>
                <a:gd name="connsiteX26" fmla="*/ 221804 w 613867"/>
                <a:gd name="connsiteY26" fmla="*/ 156447 h 613867"/>
                <a:gd name="connsiteX27" fmla="*/ 281665 w 613867"/>
                <a:gd name="connsiteY27" fmla="*/ 96586 h 613867"/>
                <a:gd name="connsiteX28" fmla="*/ 29967 w 613867"/>
                <a:gd name="connsiteY28" fmla="*/ 29967 h 613867"/>
                <a:gd name="connsiteX29" fmla="*/ 102313 w 613867"/>
                <a:gd name="connsiteY29" fmla="*/ 0 h 613867"/>
                <a:gd name="connsiteX30" fmla="*/ 511554 w 613867"/>
                <a:gd name="connsiteY30" fmla="*/ 0 h 613867"/>
                <a:gd name="connsiteX31" fmla="*/ 613867 w 613867"/>
                <a:gd name="connsiteY31" fmla="*/ 102313 h 613867"/>
                <a:gd name="connsiteX32" fmla="*/ 613867 w 613867"/>
                <a:gd name="connsiteY32" fmla="*/ 511554 h 613867"/>
                <a:gd name="connsiteX33" fmla="*/ 511554 w 613867"/>
                <a:gd name="connsiteY33" fmla="*/ 613867 h 613867"/>
                <a:gd name="connsiteX34" fmla="*/ 102313 w 613867"/>
                <a:gd name="connsiteY34" fmla="*/ 613867 h 613867"/>
                <a:gd name="connsiteX35" fmla="*/ 0 w 613867"/>
                <a:gd name="connsiteY35" fmla="*/ 511554 h 613867"/>
                <a:gd name="connsiteX36" fmla="*/ 0 w 613867"/>
                <a:gd name="connsiteY36" fmla="*/ 102313 h 613867"/>
                <a:gd name="connsiteX37" fmla="*/ 29967 w 613867"/>
                <a:gd name="connsiteY37" fmla="*/ 29967 h 61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3867" h="613867">
                  <a:moveTo>
                    <a:pt x="314803" y="374281"/>
                  </a:moveTo>
                  <a:lnTo>
                    <a:pt x="390557" y="450035"/>
                  </a:lnTo>
                  <a:lnTo>
                    <a:pt x="330696" y="509896"/>
                  </a:lnTo>
                  <a:lnTo>
                    <a:pt x="507842" y="504902"/>
                  </a:lnTo>
                  <a:lnTo>
                    <a:pt x="512837" y="327756"/>
                  </a:lnTo>
                  <a:lnTo>
                    <a:pt x="452975" y="387617"/>
                  </a:lnTo>
                  <a:lnTo>
                    <a:pt x="377221" y="311863"/>
                  </a:lnTo>
                  <a:close/>
                  <a:moveTo>
                    <a:pt x="367619" y="63753"/>
                  </a:moveTo>
                  <a:lnTo>
                    <a:pt x="372612" y="240900"/>
                  </a:lnTo>
                  <a:lnTo>
                    <a:pt x="549761" y="245895"/>
                  </a:lnTo>
                  <a:lnTo>
                    <a:pt x="489898" y="186033"/>
                  </a:lnTo>
                  <a:lnTo>
                    <a:pt x="565652" y="110279"/>
                  </a:lnTo>
                  <a:lnTo>
                    <a:pt x="503234" y="47861"/>
                  </a:lnTo>
                  <a:lnTo>
                    <a:pt x="427480" y="123615"/>
                  </a:lnTo>
                  <a:close/>
                  <a:moveTo>
                    <a:pt x="60550" y="370823"/>
                  </a:moveTo>
                  <a:lnTo>
                    <a:pt x="120411" y="430684"/>
                  </a:lnTo>
                  <a:lnTo>
                    <a:pt x="44657" y="506438"/>
                  </a:lnTo>
                  <a:lnTo>
                    <a:pt x="107075" y="568856"/>
                  </a:lnTo>
                  <a:lnTo>
                    <a:pt x="182829" y="493102"/>
                  </a:lnTo>
                  <a:lnTo>
                    <a:pt x="242691" y="552964"/>
                  </a:lnTo>
                  <a:lnTo>
                    <a:pt x="237696" y="375818"/>
                  </a:lnTo>
                  <a:close/>
                  <a:moveTo>
                    <a:pt x="104519" y="101580"/>
                  </a:moveTo>
                  <a:lnTo>
                    <a:pt x="99524" y="278727"/>
                  </a:lnTo>
                  <a:lnTo>
                    <a:pt x="159386" y="218865"/>
                  </a:lnTo>
                  <a:lnTo>
                    <a:pt x="235140" y="294619"/>
                  </a:lnTo>
                  <a:lnTo>
                    <a:pt x="297558" y="232201"/>
                  </a:lnTo>
                  <a:lnTo>
                    <a:pt x="221804" y="156447"/>
                  </a:lnTo>
                  <a:lnTo>
                    <a:pt x="281665" y="96586"/>
                  </a:lnTo>
                  <a:close/>
                  <a:moveTo>
                    <a:pt x="29967" y="29967"/>
                  </a:moveTo>
                  <a:cubicBezTo>
                    <a:pt x="48482" y="11452"/>
                    <a:pt x="74060" y="0"/>
                    <a:pt x="102313" y="0"/>
                  </a:cubicBezTo>
                  <a:lnTo>
                    <a:pt x="511554" y="0"/>
                  </a:lnTo>
                  <a:cubicBezTo>
                    <a:pt x="568060" y="0"/>
                    <a:pt x="613867" y="45807"/>
                    <a:pt x="613867" y="102313"/>
                  </a:cubicBezTo>
                  <a:lnTo>
                    <a:pt x="613867" y="511554"/>
                  </a:lnTo>
                  <a:cubicBezTo>
                    <a:pt x="613867" y="568060"/>
                    <a:pt x="568060" y="613867"/>
                    <a:pt x="511554" y="613867"/>
                  </a:cubicBezTo>
                  <a:lnTo>
                    <a:pt x="102313" y="613867"/>
                  </a:lnTo>
                  <a:cubicBezTo>
                    <a:pt x="45807" y="613867"/>
                    <a:pt x="0" y="568060"/>
                    <a:pt x="0" y="511554"/>
                  </a:cubicBezTo>
                  <a:lnTo>
                    <a:pt x="0" y="102313"/>
                  </a:lnTo>
                  <a:cubicBezTo>
                    <a:pt x="0" y="74060"/>
                    <a:pt x="11452" y="48482"/>
                    <a:pt x="29967" y="299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0" name="Group 349"/>
            <p:cNvGrpSpPr/>
            <p:nvPr/>
          </p:nvGrpSpPr>
          <p:grpSpPr>
            <a:xfrm>
              <a:off x="8035122" y="3568701"/>
              <a:ext cx="297136" cy="295678"/>
              <a:chOff x="8580718" y="793097"/>
              <a:chExt cx="2587625" cy="2574925"/>
            </a:xfrm>
          </p:grpSpPr>
          <p:sp>
            <p:nvSpPr>
              <p:cNvPr id="351" name="Freeform 34"/>
              <p:cNvSpPr>
                <a:spLocks/>
              </p:cNvSpPr>
              <p:nvPr/>
            </p:nvSpPr>
            <p:spPr bwMode="auto">
              <a:xfrm>
                <a:off x="9477655" y="1434447"/>
                <a:ext cx="792163" cy="1312862"/>
              </a:xfrm>
              <a:custGeom>
                <a:avLst/>
                <a:gdLst>
                  <a:gd name="T0" fmla="*/ 1459 w 1508"/>
                  <a:gd name="T1" fmla="*/ 930 h 2501"/>
                  <a:gd name="T2" fmla="*/ 837 w 1508"/>
                  <a:gd name="T3" fmla="*/ 930 h 2501"/>
                  <a:gd name="T4" fmla="*/ 1097 w 1508"/>
                  <a:gd name="T5" fmla="*/ 63 h 2501"/>
                  <a:gd name="T6" fmla="*/ 1072 w 1508"/>
                  <a:gd name="T7" fmla="*/ 4 h 2501"/>
                  <a:gd name="T8" fmla="*/ 1053 w 1508"/>
                  <a:gd name="T9" fmla="*/ 0 h 2501"/>
                  <a:gd name="T10" fmla="*/ 1014 w 1508"/>
                  <a:gd name="T11" fmla="*/ 19 h 2501"/>
                  <a:gd name="T12" fmla="*/ 10 w 1508"/>
                  <a:gd name="T13" fmla="*/ 1483 h 2501"/>
                  <a:gd name="T14" fmla="*/ 5 w 1508"/>
                  <a:gd name="T15" fmla="*/ 1532 h 2501"/>
                  <a:gd name="T16" fmla="*/ 49 w 1508"/>
                  <a:gd name="T17" fmla="*/ 1556 h 2501"/>
                  <a:gd name="T18" fmla="*/ 651 w 1508"/>
                  <a:gd name="T19" fmla="*/ 1556 h 2501"/>
                  <a:gd name="T20" fmla="*/ 382 w 1508"/>
                  <a:gd name="T21" fmla="*/ 2438 h 2501"/>
                  <a:gd name="T22" fmla="*/ 407 w 1508"/>
                  <a:gd name="T23" fmla="*/ 2497 h 2501"/>
                  <a:gd name="T24" fmla="*/ 426 w 1508"/>
                  <a:gd name="T25" fmla="*/ 2501 h 2501"/>
                  <a:gd name="T26" fmla="*/ 465 w 1508"/>
                  <a:gd name="T27" fmla="*/ 2482 h 2501"/>
                  <a:gd name="T28" fmla="*/ 1498 w 1508"/>
                  <a:gd name="T29" fmla="*/ 1003 h 2501"/>
                  <a:gd name="T30" fmla="*/ 1508 w 1508"/>
                  <a:gd name="T31" fmla="*/ 974 h 2501"/>
                  <a:gd name="T32" fmla="*/ 1459 w 1508"/>
                  <a:gd name="T33" fmla="*/ 930 h 2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8" h="2501">
                    <a:moveTo>
                      <a:pt x="1459" y="930"/>
                    </a:moveTo>
                    <a:lnTo>
                      <a:pt x="837" y="930"/>
                    </a:lnTo>
                    <a:lnTo>
                      <a:pt x="1097" y="63"/>
                    </a:lnTo>
                    <a:cubicBezTo>
                      <a:pt x="1102" y="39"/>
                      <a:pt x="1092" y="14"/>
                      <a:pt x="1072" y="4"/>
                    </a:cubicBezTo>
                    <a:cubicBezTo>
                      <a:pt x="1068" y="0"/>
                      <a:pt x="1058" y="0"/>
                      <a:pt x="1053" y="0"/>
                    </a:cubicBezTo>
                    <a:cubicBezTo>
                      <a:pt x="1038" y="0"/>
                      <a:pt x="1024" y="9"/>
                      <a:pt x="1014" y="19"/>
                    </a:cubicBezTo>
                    <a:lnTo>
                      <a:pt x="10" y="1483"/>
                    </a:lnTo>
                    <a:cubicBezTo>
                      <a:pt x="0" y="1498"/>
                      <a:pt x="0" y="1517"/>
                      <a:pt x="5" y="1532"/>
                    </a:cubicBezTo>
                    <a:cubicBezTo>
                      <a:pt x="15" y="1547"/>
                      <a:pt x="30" y="1556"/>
                      <a:pt x="49" y="1556"/>
                    </a:cubicBezTo>
                    <a:lnTo>
                      <a:pt x="651" y="1556"/>
                    </a:lnTo>
                    <a:lnTo>
                      <a:pt x="382" y="2438"/>
                    </a:lnTo>
                    <a:cubicBezTo>
                      <a:pt x="377" y="2462"/>
                      <a:pt x="387" y="2487"/>
                      <a:pt x="407" y="2497"/>
                    </a:cubicBezTo>
                    <a:cubicBezTo>
                      <a:pt x="412" y="2501"/>
                      <a:pt x="421" y="2501"/>
                      <a:pt x="426" y="2501"/>
                    </a:cubicBezTo>
                    <a:cubicBezTo>
                      <a:pt x="441" y="2501"/>
                      <a:pt x="456" y="2492"/>
                      <a:pt x="465" y="2482"/>
                    </a:cubicBezTo>
                    <a:lnTo>
                      <a:pt x="1498" y="1003"/>
                    </a:lnTo>
                    <a:cubicBezTo>
                      <a:pt x="1503" y="993"/>
                      <a:pt x="1508" y="984"/>
                      <a:pt x="1508" y="974"/>
                    </a:cubicBezTo>
                    <a:cubicBezTo>
                      <a:pt x="1508" y="949"/>
                      <a:pt x="1484" y="930"/>
                      <a:pt x="1459" y="9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52" name="Freeform 35"/>
              <p:cNvSpPr>
                <a:spLocks noEditPoints="1"/>
              </p:cNvSpPr>
              <p:nvPr/>
            </p:nvSpPr>
            <p:spPr bwMode="auto">
              <a:xfrm>
                <a:off x="8580718" y="793097"/>
                <a:ext cx="2587625" cy="2574925"/>
              </a:xfrm>
              <a:custGeom>
                <a:avLst/>
                <a:gdLst>
                  <a:gd name="T0" fmla="*/ 3231 w 4925"/>
                  <a:gd name="T1" fmla="*/ 4866 h 4910"/>
                  <a:gd name="T2" fmla="*/ 3422 w 4925"/>
                  <a:gd name="T3" fmla="*/ 4910 h 4910"/>
                  <a:gd name="T4" fmla="*/ 3579 w 4925"/>
                  <a:gd name="T5" fmla="*/ 4881 h 4910"/>
                  <a:gd name="T6" fmla="*/ 3833 w 4925"/>
                  <a:gd name="T7" fmla="*/ 4646 h 4910"/>
                  <a:gd name="T8" fmla="*/ 3899 w 4925"/>
                  <a:gd name="T9" fmla="*/ 4509 h 4910"/>
                  <a:gd name="T10" fmla="*/ 4063 w 4925"/>
                  <a:gd name="T11" fmla="*/ 4509 h 4910"/>
                  <a:gd name="T12" fmla="*/ 4509 w 4925"/>
                  <a:gd name="T13" fmla="*/ 4063 h 4910"/>
                  <a:gd name="T14" fmla="*/ 4509 w 4925"/>
                  <a:gd name="T15" fmla="*/ 2794 h 4910"/>
                  <a:gd name="T16" fmla="*/ 4866 w 4925"/>
                  <a:gd name="T17" fmla="*/ 2031 h 4910"/>
                  <a:gd name="T18" fmla="*/ 4881 w 4925"/>
                  <a:gd name="T19" fmla="*/ 1679 h 4910"/>
                  <a:gd name="T20" fmla="*/ 4646 w 4925"/>
                  <a:gd name="T21" fmla="*/ 1424 h 4910"/>
                  <a:gd name="T22" fmla="*/ 4509 w 4925"/>
                  <a:gd name="T23" fmla="*/ 1358 h 4910"/>
                  <a:gd name="T24" fmla="*/ 4509 w 4925"/>
                  <a:gd name="T25" fmla="*/ 856 h 4910"/>
                  <a:gd name="T26" fmla="*/ 4063 w 4925"/>
                  <a:gd name="T27" fmla="*/ 411 h 4910"/>
                  <a:gd name="T28" fmla="*/ 2779 w 4925"/>
                  <a:gd name="T29" fmla="*/ 411 h 4910"/>
                  <a:gd name="T30" fmla="*/ 2026 w 4925"/>
                  <a:gd name="T31" fmla="*/ 58 h 4910"/>
                  <a:gd name="T32" fmla="*/ 1679 w 4925"/>
                  <a:gd name="T33" fmla="*/ 44 h 4910"/>
                  <a:gd name="T34" fmla="*/ 1424 w 4925"/>
                  <a:gd name="T35" fmla="*/ 279 h 4910"/>
                  <a:gd name="T36" fmla="*/ 1360 w 4925"/>
                  <a:gd name="T37" fmla="*/ 411 h 4910"/>
                  <a:gd name="T38" fmla="*/ 856 w 4925"/>
                  <a:gd name="T39" fmla="*/ 411 h 4910"/>
                  <a:gd name="T40" fmla="*/ 411 w 4925"/>
                  <a:gd name="T41" fmla="*/ 856 h 4910"/>
                  <a:gd name="T42" fmla="*/ 411 w 4925"/>
                  <a:gd name="T43" fmla="*/ 2478 h 4910"/>
                  <a:gd name="T44" fmla="*/ 58 w 4925"/>
                  <a:gd name="T45" fmla="*/ 3231 h 4910"/>
                  <a:gd name="T46" fmla="*/ 44 w 4925"/>
                  <a:gd name="T47" fmla="*/ 3579 h 4910"/>
                  <a:gd name="T48" fmla="*/ 279 w 4925"/>
                  <a:gd name="T49" fmla="*/ 3833 h 4910"/>
                  <a:gd name="T50" fmla="*/ 411 w 4925"/>
                  <a:gd name="T51" fmla="*/ 3897 h 4910"/>
                  <a:gd name="T52" fmla="*/ 411 w 4925"/>
                  <a:gd name="T53" fmla="*/ 4063 h 4910"/>
                  <a:gd name="T54" fmla="*/ 856 w 4925"/>
                  <a:gd name="T55" fmla="*/ 4509 h 4910"/>
                  <a:gd name="T56" fmla="*/ 2468 w 4925"/>
                  <a:gd name="T57" fmla="*/ 4509 h 4910"/>
                  <a:gd name="T58" fmla="*/ 3231 w 4925"/>
                  <a:gd name="T59" fmla="*/ 4866 h 4910"/>
                  <a:gd name="T60" fmla="*/ 856 w 4925"/>
                  <a:gd name="T61" fmla="*/ 705 h 4910"/>
                  <a:gd name="T62" fmla="*/ 4063 w 4925"/>
                  <a:gd name="T63" fmla="*/ 705 h 4910"/>
                  <a:gd name="T64" fmla="*/ 4210 w 4925"/>
                  <a:gd name="T65" fmla="*/ 851 h 4910"/>
                  <a:gd name="T66" fmla="*/ 4210 w 4925"/>
                  <a:gd name="T67" fmla="*/ 4058 h 4910"/>
                  <a:gd name="T68" fmla="*/ 4063 w 4925"/>
                  <a:gd name="T69" fmla="*/ 4205 h 4910"/>
                  <a:gd name="T70" fmla="*/ 856 w 4925"/>
                  <a:gd name="T71" fmla="*/ 4205 h 4910"/>
                  <a:gd name="T72" fmla="*/ 709 w 4925"/>
                  <a:gd name="T73" fmla="*/ 4058 h 4910"/>
                  <a:gd name="T74" fmla="*/ 709 w 4925"/>
                  <a:gd name="T75" fmla="*/ 851 h 4910"/>
                  <a:gd name="T76" fmla="*/ 856 w 4925"/>
                  <a:gd name="T77" fmla="*/ 705 h 4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5" h="4910">
                    <a:moveTo>
                      <a:pt x="3231" y="4866"/>
                    </a:moveTo>
                    <a:cubicBezTo>
                      <a:pt x="3290" y="4896"/>
                      <a:pt x="3358" y="4910"/>
                      <a:pt x="3422" y="4910"/>
                    </a:cubicBezTo>
                    <a:cubicBezTo>
                      <a:pt x="3476" y="4910"/>
                      <a:pt x="3525" y="4900"/>
                      <a:pt x="3579" y="4881"/>
                    </a:cubicBezTo>
                    <a:cubicBezTo>
                      <a:pt x="3691" y="4842"/>
                      <a:pt x="3784" y="4758"/>
                      <a:pt x="3833" y="4646"/>
                    </a:cubicBezTo>
                    <a:lnTo>
                      <a:pt x="3899" y="4509"/>
                    </a:lnTo>
                    <a:lnTo>
                      <a:pt x="4063" y="4509"/>
                    </a:lnTo>
                    <a:cubicBezTo>
                      <a:pt x="4308" y="4509"/>
                      <a:pt x="4509" y="4308"/>
                      <a:pt x="4509" y="4063"/>
                    </a:cubicBezTo>
                    <a:lnTo>
                      <a:pt x="4509" y="2794"/>
                    </a:lnTo>
                    <a:lnTo>
                      <a:pt x="4866" y="2031"/>
                    </a:lnTo>
                    <a:cubicBezTo>
                      <a:pt x="4920" y="1919"/>
                      <a:pt x="4925" y="1796"/>
                      <a:pt x="4881" y="1679"/>
                    </a:cubicBezTo>
                    <a:cubicBezTo>
                      <a:pt x="4842" y="1566"/>
                      <a:pt x="4758" y="1473"/>
                      <a:pt x="4646" y="1424"/>
                    </a:cubicBezTo>
                    <a:lnTo>
                      <a:pt x="4509" y="1358"/>
                    </a:lnTo>
                    <a:lnTo>
                      <a:pt x="4509" y="856"/>
                    </a:lnTo>
                    <a:cubicBezTo>
                      <a:pt x="4509" y="612"/>
                      <a:pt x="4308" y="411"/>
                      <a:pt x="4063" y="411"/>
                    </a:cubicBezTo>
                    <a:lnTo>
                      <a:pt x="2779" y="411"/>
                    </a:lnTo>
                    <a:lnTo>
                      <a:pt x="2026" y="58"/>
                    </a:lnTo>
                    <a:cubicBezTo>
                      <a:pt x="1919" y="9"/>
                      <a:pt x="1791" y="0"/>
                      <a:pt x="1679" y="44"/>
                    </a:cubicBezTo>
                    <a:cubicBezTo>
                      <a:pt x="1566" y="83"/>
                      <a:pt x="1473" y="166"/>
                      <a:pt x="1424" y="279"/>
                    </a:cubicBezTo>
                    <a:lnTo>
                      <a:pt x="1360" y="411"/>
                    </a:lnTo>
                    <a:lnTo>
                      <a:pt x="856" y="411"/>
                    </a:lnTo>
                    <a:cubicBezTo>
                      <a:pt x="612" y="411"/>
                      <a:pt x="411" y="612"/>
                      <a:pt x="411" y="856"/>
                    </a:cubicBezTo>
                    <a:lnTo>
                      <a:pt x="411" y="2478"/>
                    </a:lnTo>
                    <a:lnTo>
                      <a:pt x="58" y="3231"/>
                    </a:lnTo>
                    <a:cubicBezTo>
                      <a:pt x="9" y="3339"/>
                      <a:pt x="0" y="3466"/>
                      <a:pt x="44" y="3579"/>
                    </a:cubicBezTo>
                    <a:cubicBezTo>
                      <a:pt x="83" y="3691"/>
                      <a:pt x="166" y="3784"/>
                      <a:pt x="279" y="3833"/>
                    </a:cubicBezTo>
                    <a:lnTo>
                      <a:pt x="411" y="3897"/>
                    </a:lnTo>
                    <a:lnTo>
                      <a:pt x="411" y="4063"/>
                    </a:lnTo>
                    <a:cubicBezTo>
                      <a:pt x="411" y="4308"/>
                      <a:pt x="612" y="4509"/>
                      <a:pt x="856" y="4509"/>
                    </a:cubicBezTo>
                    <a:lnTo>
                      <a:pt x="2468" y="4509"/>
                    </a:lnTo>
                    <a:lnTo>
                      <a:pt x="3231" y="4866"/>
                    </a:lnTo>
                    <a:close/>
                    <a:moveTo>
                      <a:pt x="856" y="705"/>
                    </a:moveTo>
                    <a:lnTo>
                      <a:pt x="4063" y="705"/>
                    </a:lnTo>
                    <a:cubicBezTo>
                      <a:pt x="4142" y="705"/>
                      <a:pt x="4210" y="768"/>
                      <a:pt x="4210" y="851"/>
                    </a:cubicBezTo>
                    <a:lnTo>
                      <a:pt x="4210" y="4058"/>
                    </a:lnTo>
                    <a:cubicBezTo>
                      <a:pt x="4210" y="4137"/>
                      <a:pt x="4146" y="4205"/>
                      <a:pt x="4063" y="4205"/>
                    </a:cubicBezTo>
                    <a:lnTo>
                      <a:pt x="856" y="4205"/>
                    </a:lnTo>
                    <a:cubicBezTo>
                      <a:pt x="778" y="4205"/>
                      <a:pt x="709" y="4142"/>
                      <a:pt x="709" y="4058"/>
                    </a:cubicBezTo>
                    <a:lnTo>
                      <a:pt x="709" y="851"/>
                    </a:lnTo>
                    <a:cubicBezTo>
                      <a:pt x="709" y="773"/>
                      <a:pt x="773" y="705"/>
                      <a:pt x="856" y="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9154089" y="3612024"/>
              <a:ext cx="266641" cy="209033"/>
              <a:chOff x="8588655" y="3482322"/>
              <a:chExt cx="2571750" cy="2016125"/>
            </a:xfrm>
          </p:grpSpPr>
          <p:sp>
            <p:nvSpPr>
              <p:cNvPr id="354" name="Freeform 36"/>
              <p:cNvSpPr>
                <a:spLocks/>
              </p:cNvSpPr>
              <p:nvPr/>
            </p:nvSpPr>
            <p:spPr bwMode="auto">
              <a:xfrm>
                <a:off x="8588655" y="3482322"/>
                <a:ext cx="1547813" cy="241300"/>
              </a:xfrm>
              <a:custGeom>
                <a:avLst/>
                <a:gdLst>
                  <a:gd name="T0" fmla="*/ 2894 w 2948"/>
                  <a:gd name="T1" fmla="*/ 397 h 460"/>
                  <a:gd name="T2" fmla="*/ 2752 w 2948"/>
                  <a:gd name="T3" fmla="*/ 152 h 460"/>
                  <a:gd name="T4" fmla="*/ 2488 w 2948"/>
                  <a:gd name="T5" fmla="*/ 0 h 460"/>
                  <a:gd name="T6" fmla="*/ 304 w 2948"/>
                  <a:gd name="T7" fmla="*/ 0 h 460"/>
                  <a:gd name="T8" fmla="*/ 0 w 2948"/>
                  <a:gd name="T9" fmla="*/ 304 h 460"/>
                  <a:gd name="T10" fmla="*/ 0 w 2948"/>
                  <a:gd name="T11" fmla="*/ 460 h 460"/>
                  <a:gd name="T12" fmla="*/ 2948 w 2948"/>
                  <a:gd name="T13" fmla="*/ 460 h 460"/>
                  <a:gd name="T14" fmla="*/ 2894 w 2948"/>
                  <a:gd name="T15" fmla="*/ 397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48" h="460">
                    <a:moveTo>
                      <a:pt x="2894" y="397"/>
                    </a:moveTo>
                    <a:lnTo>
                      <a:pt x="2752" y="152"/>
                    </a:lnTo>
                    <a:cubicBezTo>
                      <a:pt x="2698" y="59"/>
                      <a:pt x="2595" y="0"/>
                      <a:pt x="2488" y="0"/>
                    </a:cubicBezTo>
                    <a:lnTo>
                      <a:pt x="304" y="0"/>
                    </a:lnTo>
                    <a:cubicBezTo>
                      <a:pt x="138" y="0"/>
                      <a:pt x="0" y="137"/>
                      <a:pt x="0" y="304"/>
                    </a:cubicBezTo>
                    <a:lnTo>
                      <a:pt x="0" y="460"/>
                    </a:lnTo>
                    <a:lnTo>
                      <a:pt x="2948" y="460"/>
                    </a:lnTo>
                    <a:cubicBezTo>
                      <a:pt x="2923" y="446"/>
                      <a:pt x="2909" y="421"/>
                      <a:pt x="2894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55" name="Freeform 37"/>
              <p:cNvSpPr>
                <a:spLocks noEditPoints="1"/>
              </p:cNvSpPr>
              <p:nvPr/>
            </p:nvSpPr>
            <p:spPr bwMode="auto">
              <a:xfrm>
                <a:off x="8588655" y="3804585"/>
                <a:ext cx="2571750" cy="1693862"/>
              </a:xfrm>
              <a:custGeom>
                <a:avLst/>
                <a:gdLst>
                  <a:gd name="T0" fmla="*/ 4706 w 4896"/>
                  <a:gd name="T1" fmla="*/ 0 h 3227"/>
                  <a:gd name="T2" fmla="*/ 0 w 4896"/>
                  <a:gd name="T3" fmla="*/ 0 h 3227"/>
                  <a:gd name="T4" fmla="*/ 0 w 4896"/>
                  <a:gd name="T5" fmla="*/ 2923 h 3227"/>
                  <a:gd name="T6" fmla="*/ 304 w 4896"/>
                  <a:gd name="T7" fmla="*/ 3227 h 3227"/>
                  <a:gd name="T8" fmla="*/ 4593 w 4896"/>
                  <a:gd name="T9" fmla="*/ 3227 h 3227"/>
                  <a:gd name="T10" fmla="*/ 4896 w 4896"/>
                  <a:gd name="T11" fmla="*/ 2923 h 3227"/>
                  <a:gd name="T12" fmla="*/ 4896 w 4896"/>
                  <a:gd name="T13" fmla="*/ 279 h 3227"/>
                  <a:gd name="T14" fmla="*/ 4706 w 4896"/>
                  <a:gd name="T15" fmla="*/ 0 h 3227"/>
                  <a:gd name="T16" fmla="*/ 3070 w 4896"/>
                  <a:gd name="T17" fmla="*/ 1469 h 3227"/>
                  <a:gd name="T18" fmla="*/ 2204 w 4896"/>
                  <a:gd name="T19" fmla="*/ 2708 h 3227"/>
                  <a:gd name="T20" fmla="*/ 2169 w 4896"/>
                  <a:gd name="T21" fmla="*/ 2727 h 3227"/>
                  <a:gd name="T22" fmla="*/ 2150 w 4896"/>
                  <a:gd name="T23" fmla="*/ 2722 h 3227"/>
                  <a:gd name="T24" fmla="*/ 2130 w 4896"/>
                  <a:gd name="T25" fmla="*/ 2673 h 3227"/>
                  <a:gd name="T26" fmla="*/ 2355 w 4896"/>
                  <a:gd name="T27" fmla="*/ 1934 h 3227"/>
                  <a:gd name="T28" fmla="*/ 1851 w 4896"/>
                  <a:gd name="T29" fmla="*/ 1934 h 3227"/>
                  <a:gd name="T30" fmla="*/ 1812 w 4896"/>
                  <a:gd name="T31" fmla="*/ 1910 h 3227"/>
                  <a:gd name="T32" fmla="*/ 1817 w 4896"/>
                  <a:gd name="T33" fmla="*/ 1866 h 3227"/>
                  <a:gd name="T34" fmla="*/ 2659 w 4896"/>
                  <a:gd name="T35" fmla="*/ 642 h 3227"/>
                  <a:gd name="T36" fmla="*/ 2693 w 4896"/>
                  <a:gd name="T37" fmla="*/ 622 h 3227"/>
                  <a:gd name="T38" fmla="*/ 2713 w 4896"/>
                  <a:gd name="T39" fmla="*/ 627 h 3227"/>
                  <a:gd name="T40" fmla="*/ 2732 w 4896"/>
                  <a:gd name="T41" fmla="*/ 676 h 3227"/>
                  <a:gd name="T42" fmla="*/ 2517 w 4896"/>
                  <a:gd name="T43" fmla="*/ 1400 h 3227"/>
                  <a:gd name="T44" fmla="*/ 3036 w 4896"/>
                  <a:gd name="T45" fmla="*/ 1400 h 3227"/>
                  <a:gd name="T46" fmla="*/ 3080 w 4896"/>
                  <a:gd name="T47" fmla="*/ 1444 h 3227"/>
                  <a:gd name="T48" fmla="*/ 3070 w 4896"/>
                  <a:gd name="T49" fmla="*/ 1469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6" h="3227">
                    <a:moveTo>
                      <a:pt x="4706" y="0"/>
                    </a:moveTo>
                    <a:lnTo>
                      <a:pt x="0" y="0"/>
                    </a:lnTo>
                    <a:lnTo>
                      <a:pt x="0" y="2923"/>
                    </a:lnTo>
                    <a:cubicBezTo>
                      <a:pt x="0" y="3090"/>
                      <a:pt x="138" y="3227"/>
                      <a:pt x="304" y="3227"/>
                    </a:cubicBezTo>
                    <a:lnTo>
                      <a:pt x="4593" y="3227"/>
                    </a:lnTo>
                    <a:cubicBezTo>
                      <a:pt x="4759" y="3227"/>
                      <a:pt x="4896" y="3090"/>
                      <a:pt x="4896" y="2923"/>
                    </a:cubicBezTo>
                    <a:lnTo>
                      <a:pt x="4896" y="279"/>
                    </a:lnTo>
                    <a:cubicBezTo>
                      <a:pt x="4896" y="157"/>
                      <a:pt x="4818" y="49"/>
                      <a:pt x="4706" y="0"/>
                    </a:cubicBezTo>
                    <a:close/>
                    <a:moveTo>
                      <a:pt x="3070" y="1469"/>
                    </a:moveTo>
                    <a:lnTo>
                      <a:pt x="2204" y="2708"/>
                    </a:lnTo>
                    <a:cubicBezTo>
                      <a:pt x="2194" y="2717"/>
                      <a:pt x="2184" y="2727"/>
                      <a:pt x="2169" y="2727"/>
                    </a:cubicBezTo>
                    <a:cubicBezTo>
                      <a:pt x="2164" y="2727"/>
                      <a:pt x="2155" y="2727"/>
                      <a:pt x="2150" y="2722"/>
                    </a:cubicBezTo>
                    <a:cubicBezTo>
                      <a:pt x="2130" y="2713"/>
                      <a:pt x="2120" y="2693"/>
                      <a:pt x="2130" y="2673"/>
                    </a:cubicBezTo>
                    <a:lnTo>
                      <a:pt x="2355" y="1934"/>
                    </a:lnTo>
                    <a:lnTo>
                      <a:pt x="1851" y="1934"/>
                    </a:lnTo>
                    <a:cubicBezTo>
                      <a:pt x="1836" y="1934"/>
                      <a:pt x="1822" y="1924"/>
                      <a:pt x="1812" y="1910"/>
                    </a:cubicBezTo>
                    <a:cubicBezTo>
                      <a:pt x="1807" y="1895"/>
                      <a:pt x="1807" y="1880"/>
                      <a:pt x="1817" y="1866"/>
                    </a:cubicBezTo>
                    <a:lnTo>
                      <a:pt x="2659" y="642"/>
                    </a:lnTo>
                    <a:cubicBezTo>
                      <a:pt x="2669" y="632"/>
                      <a:pt x="2679" y="622"/>
                      <a:pt x="2693" y="622"/>
                    </a:cubicBezTo>
                    <a:cubicBezTo>
                      <a:pt x="2698" y="622"/>
                      <a:pt x="2703" y="622"/>
                      <a:pt x="2713" y="627"/>
                    </a:cubicBezTo>
                    <a:cubicBezTo>
                      <a:pt x="2732" y="637"/>
                      <a:pt x="2742" y="656"/>
                      <a:pt x="2732" y="676"/>
                    </a:cubicBezTo>
                    <a:lnTo>
                      <a:pt x="2517" y="1400"/>
                    </a:lnTo>
                    <a:lnTo>
                      <a:pt x="3036" y="1400"/>
                    </a:lnTo>
                    <a:cubicBezTo>
                      <a:pt x="3060" y="1400"/>
                      <a:pt x="3080" y="1420"/>
                      <a:pt x="3080" y="1444"/>
                    </a:cubicBezTo>
                    <a:cubicBezTo>
                      <a:pt x="3080" y="1454"/>
                      <a:pt x="3075" y="1459"/>
                      <a:pt x="3070" y="1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03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56" t="-3665" r="-2056" b="-1"/>
          <a:stretch/>
        </p:blipFill>
        <p:spPr>
          <a:xfrm>
            <a:off x="1125415" y="422031"/>
            <a:ext cx="10780074" cy="6288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85578" y="2150441"/>
            <a:ext cx="3656231" cy="2946375"/>
            <a:chOff x="85578" y="2491391"/>
            <a:chExt cx="3656231" cy="2946375"/>
          </a:xfrm>
        </p:grpSpPr>
        <p:grpSp>
          <p:nvGrpSpPr>
            <p:cNvPr id="38" name="Group 37"/>
            <p:cNvGrpSpPr/>
            <p:nvPr/>
          </p:nvGrpSpPr>
          <p:grpSpPr>
            <a:xfrm>
              <a:off x="85578" y="2491391"/>
              <a:ext cx="3656231" cy="2615150"/>
              <a:chOff x="-2087057" y="2798704"/>
              <a:chExt cx="4560581" cy="272108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-2087057" y="2798704"/>
                <a:ext cx="2882432" cy="2575587"/>
              </a:xfrm>
              <a:prstGeom prst="rect">
                <a:avLst/>
              </a:prstGeom>
              <a:noFill/>
            </p:spPr>
            <p:txBody>
              <a:bodyPr wrap="none" lIns="272429" tIns="272429" rIns="272429" bIns="272429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4400">
                    <a:gradFill>
                      <a:gsLst>
                        <a:gs pos="2917">
                          <a:srgbClr val="ECECEC"/>
                        </a:gs>
                        <a:gs pos="30000">
                          <a:srgbClr val="ECECEC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00" b="0" i="0" u="none" strike="noStrike" kern="1200" cap="none" spc="-404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  <a:ea typeface="+mn-ea"/>
                    <a:cs typeface="Segoe UI Semibold" panose="020B0702040204020203" pitchFamily="34" charset="0"/>
                  </a:rPr>
                  <a:t>40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-2006254" y="4543813"/>
                <a:ext cx="4479778" cy="975971"/>
              </a:xfrm>
              <a:prstGeom prst="rect">
                <a:avLst/>
              </a:prstGeom>
              <a:noFill/>
            </p:spPr>
            <p:txBody>
              <a:bodyPr wrap="square" lIns="272429" tIns="272429" rIns="272429" bIns="272429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4400">
                    <a:gradFill>
                      <a:gsLst>
                        <a:gs pos="2917">
                          <a:srgbClr val="ECECEC"/>
                        </a:gs>
                        <a:gs pos="30000">
                          <a:srgbClr val="ECECEC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89635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7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MS PGothic" panose="020B0600070205080204" pitchFamily="34" charset="-128"/>
                    <a:cs typeface="Segoe UI Semilight" panose="020B0402040204020203" pitchFamily="34" charset="0"/>
                  </a:rPr>
                  <a:t>Azure regions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71498" y="4610588"/>
              <a:ext cx="3228901" cy="8271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2429" tIns="272429" rIns="272429" bIns="272429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4400">
                  <a:gradFill>
                    <a:gsLst>
                      <a:gs pos="2917">
                        <a:srgbClr val="ECECEC"/>
                      </a:gs>
                      <a:gs pos="30000">
                        <a:srgbClr val="ECECEC"/>
                      </a:gs>
                    </a:gsLst>
                    <a:lin ang="5400000" scaled="0"/>
                  </a:gradFill>
                  <a:latin typeface="+mj-lt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 bwMode="auto">
          <a:xfrm>
            <a:off x="9198101" y="438412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9481882" y="302716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9550866" y="250250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8442020" y="33664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8738849" y="352310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402778" y="232546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983535" y="228463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966038" y="479398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556573" y="27620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334463" y="279210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3425239" y="246071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3101679" y="238416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876636" y="243304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97987" y="3066312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518650" y="278173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0351310" y="258145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10103652" y="2955313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10537110" y="534611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10280861" y="562374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9333468" y="3343571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74947" y="2687675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8528931" y="3854740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645347" y="2893847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741195" y="2717762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918098" y="2025994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6361333" y="212396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6193157" y="2447130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6193157" y="2042406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269241" y="254778"/>
            <a:ext cx="11655840" cy="79021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Achieve global scale, in local regions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2B1E709-5591-4813-BEA4-AEFA3E1AF660}"/>
              </a:ext>
            </a:extLst>
          </p:cNvPr>
          <p:cNvSpPr/>
          <p:nvPr/>
        </p:nvSpPr>
        <p:spPr bwMode="auto">
          <a:xfrm>
            <a:off x="6806736" y="4959289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3568F73-E94B-4786-BBC7-44175D408F1C}"/>
              </a:ext>
            </a:extLst>
          </p:cNvPr>
          <p:cNvSpPr/>
          <p:nvPr/>
        </p:nvSpPr>
        <p:spPr bwMode="auto">
          <a:xfrm>
            <a:off x="6679003" y="5264068"/>
            <a:ext cx="275059" cy="275053"/>
          </a:xfrm>
          <a:prstGeom prst="ellipse">
            <a:avLst/>
          </a:prstGeom>
          <a:solidFill>
            <a:schemeClr val="bg1"/>
          </a:solidFill>
          <a:ln w="187325">
            <a:solidFill>
              <a:srgbClr val="001F50">
                <a:alpha val="3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848B50-A4F9-4841-AFC4-B017F9427A17}"/>
              </a:ext>
            </a:extLst>
          </p:cNvPr>
          <p:cNvSpPr txBox="1"/>
          <p:nvPr/>
        </p:nvSpPr>
        <p:spPr>
          <a:xfrm>
            <a:off x="269241" y="4498417"/>
            <a:ext cx="5161342" cy="172851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including</a:t>
            </a:r>
          </a:p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Commercial</a:t>
            </a:r>
          </a:p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3 National Clouds</a:t>
            </a:r>
          </a:p>
          <a:p>
            <a:pPr marL="171450" marR="0" lvl="0" indent="-17145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 Government</a:t>
            </a:r>
          </a:p>
          <a:p>
            <a:pPr marL="171450" marR="0" lvl="0" indent="-17145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Germany</a:t>
            </a:r>
          </a:p>
          <a:p>
            <a:pPr marL="171450" marR="0" lvl="0" indent="-171450" algn="l" defTabSz="914314" rtl="0" eaLnBrk="1" fontAlgn="auto" latinLnBrk="0" hangingPunct="1">
              <a:lnSpc>
                <a:spcPct val="9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China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2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8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E394-27B1-4C28-8266-D926A775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</a:t>
            </a:r>
          </a:p>
        </p:txBody>
      </p:sp>
    </p:spTree>
    <p:extLst>
      <p:ext uri="{BB962C8B-B14F-4D97-AF65-F5344CB8AC3E}">
        <p14:creationId xmlns:p14="http://schemas.microsoft.com/office/powerpoint/2010/main" val="27457761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NWA TechFest 2010 Presentation Template">
  <a:themeElements>
    <a:clrScheme name="Custom 5">
      <a:dk1>
        <a:srgbClr val="000000"/>
      </a:dk1>
      <a:lt1>
        <a:srgbClr val="FFFFFF"/>
      </a:lt1>
      <a:dk2>
        <a:srgbClr val="2570A3"/>
      </a:dk2>
      <a:lt2>
        <a:srgbClr val="FFE784"/>
      </a:lt2>
      <a:accent1>
        <a:srgbClr val="3A94D2"/>
      </a:accent1>
      <a:accent2>
        <a:srgbClr val="F38C37"/>
      </a:accent2>
      <a:accent3>
        <a:srgbClr val="8CA923"/>
      </a:accent3>
      <a:accent4>
        <a:srgbClr val="FED45C"/>
      </a:accent4>
      <a:accent5>
        <a:srgbClr val="8557C9"/>
      </a:accent5>
      <a:accent6>
        <a:srgbClr val="274085"/>
      </a:accent6>
      <a:hlink>
        <a:srgbClr val="FED45C"/>
      </a:hlink>
      <a:folHlink>
        <a:srgbClr val="3A94D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1_Azure_2015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627</Words>
  <Application>Microsoft Office PowerPoint</Application>
  <PresentationFormat>Widescreen</PresentationFormat>
  <Paragraphs>229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MS PGothic</vt:lpstr>
      <vt:lpstr>MS PGothic</vt:lpstr>
      <vt:lpstr>Arial</vt:lpstr>
      <vt:lpstr>Arial Unicode MS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NWA TechFest 2010 Presentation Template</vt:lpstr>
      <vt:lpstr>4_LIGHT COLOR TEMPLATE</vt:lpstr>
      <vt:lpstr>1_5-30660_TR21_BO_CT_Template</vt:lpstr>
      <vt:lpstr>1_Azure_2015</vt:lpstr>
      <vt:lpstr>ACT-W: Advancing The Careers of Technical Women</vt:lpstr>
      <vt:lpstr>Cloudy with a chance of Application</vt:lpstr>
      <vt:lpstr>About Me</vt:lpstr>
      <vt:lpstr>Watch User Group presentations for FREE online! We now have over 625 presentations online  </vt:lpstr>
      <vt:lpstr>What is Cloud Computing?</vt:lpstr>
      <vt:lpstr>Let’s say your app is a car…</vt:lpstr>
      <vt:lpstr>PowerPoint Presentation</vt:lpstr>
      <vt:lpstr>PowerPoint Presentation</vt:lpstr>
      <vt:lpstr>Hands on Lab</vt:lpstr>
      <vt:lpstr>What we are going to do</vt:lpstr>
      <vt:lpstr>Hands on Lab Instructions</vt:lpstr>
      <vt:lpstr>Thank you! Your Feedback is Important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Tulsa Tech Fest &amp; Tulsa School of Dev</dc:title>
  <dc:creator>Shawn Weisfeld</dc:creator>
  <cp:lastModifiedBy>Shawn Weisfeld</cp:lastModifiedBy>
  <cp:revision>9</cp:revision>
  <dcterms:created xsi:type="dcterms:W3CDTF">2017-07-19T22:06:09Z</dcterms:created>
  <dcterms:modified xsi:type="dcterms:W3CDTF">2017-07-23T18:00:39Z</dcterms:modified>
</cp:coreProperties>
</file>